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rawings/drawing1.xml" ContentType="application/vnd.openxmlformats-officedocument.drawingml.chartshapes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18"/>
  </p:notesMasterIdLst>
  <p:sldIdLst>
    <p:sldId id="298" r:id="rId2"/>
    <p:sldId id="299" r:id="rId3"/>
    <p:sldId id="323" r:id="rId4"/>
    <p:sldId id="312" r:id="rId5"/>
    <p:sldId id="314" r:id="rId6"/>
    <p:sldId id="315" r:id="rId7"/>
    <p:sldId id="316" r:id="rId8"/>
    <p:sldId id="317" r:id="rId9"/>
    <p:sldId id="318" r:id="rId10"/>
    <p:sldId id="319" r:id="rId11"/>
    <p:sldId id="304" r:id="rId12"/>
    <p:sldId id="320" r:id="rId13"/>
    <p:sldId id="321" r:id="rId14"/>
    <p:sldId id="324" r:id="rId15"/>
    <p:sldId id="325" r:id="rId16"/>
    <p:sldId id="322" r:id="rId17"/>
  </p:sldIdLst>
  <p:sldSz cx="9144000" cy="6858000" type="screen4x3"/>
  <p:notesSz cx="6794500" cy="9931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29E5D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15" autoAdjust="0"/>
    <p:restoredTop sz="94660" autoAdjust="0"/>
  </p:normalViewPr>
  <p:slideViewPr>
    <p:cSldViewPr snapToGrid="0">
      <p:cViewPr varScale="1">
        <p:scale>
          <a:sx n="71" d="100"/>
          <a:sy n="71" d="100"/>
        </p:scale>
        <p:origin x="1278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Microsoft_Excel_Worksheet1.xlsx"/><Relationship Id="rId1" Type="http://schemas.openxmlformats.org/officeDocument/2006/relationships/image" Target="../media/image7.jpeg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4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5.xlsx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pogcl\Desktop\Daily%20Use%20Data\Matrix\KPOGCL-Updated%20Matrix-N-V.20-15-09-2015-NU-MR.xlsx" TargetMode="External"/><Relationship Id="rId1" Type="http://schemas.openxmlformats.org/officeDocument/2006/relationships/image" Target="../media/image7.jpeg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pogcl\Desktop\Daily%20Use%20Data\Matrix\KPOGCL-Updated%20Matrix-N-V.20-15-09-2015-NU-MR.xlsx" TargetMode="External"/><Relationship Id="rId1" Type="http://schemas.openxmlformats.org/officeDocument/2006/relationships/image" Target="../media/image7.jpeg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pogcl\Desktop\Daily%20Use%20Data\Matrix\KPOGCL-Updated%20Matrix-N-V.20-15-09-2015-NU-MR.xlsx" TargetMode="External"/><Relationship Id="rId1" Type="http://schemas.openxmlformats.org/officeDocument/2006/relationships/image" Target="../media/image7.jpeg"/></Relationships>
</file>

<file path=ppt/charts/_rels/chart5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pogcl\Desktop\Daily%20Use%20Data\Matrix\KPOGCL-%20Updated%20Matrix%20P-V.19-15-09-2015-NU-MR.xlsx" TargetMode="External"/><Relationship Id="rId1" Type="http://schemas.openxmlformats.org/officeDocument/2006/relationships/image" Target="../media/image7.jpeg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kpogcl\Desktop\Daily%20Use%20Data\Matrix\KPOGCL-%20Updated%20Matrix%20P-V.19-15-09-2015-NU-MR.xlsx" TargetMode="External"/><Relationship Id="rId1" Type="http://schemas.openxmlformats.org/officeDocument/2006/relationships/image" Target="../media/image7.jpeg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C:\Users\kpogcl\Desktop\Daily%20Use%20Data\Matrix\KPOGCL-%20Updated%20Matrix%20P-V.19-15-09-2015-NU-MR.xlsx" TargetMode="External"/><Relationship Id="rId1" Type="http://schemas.openxmlformats.org/officeDocument/2006/relationships/image" Target="../media/image7.jpeg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 lang="en-US" sz="1800"/>
            </a:pPr>
            <a:r>
              <a:rPr lang="en-GB" sz="1800"/>
              <a:t>EXPLORATORY</a:t>
            </a:r>
            <a:r>
              <a:rPr lang="en-GB" sz="1800" baseline="0"/>
              <a:t> AND DEVELOPMENT WELLS IN KHYBER PAKHTUNKHWA SINCE 2013</a:t>
            </a:r>
            <a:endParaRPr lang="en-GB" sz="1800"/>
          </a:p>
        </c:rich>
      </c:tx>
      <c:layout/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Naeem</c:v>
          </c:tx>
          <c:spPr>
            <a:solidFill>
              <a:schemeClr val="accent1"/>
            </a:solidFill>
            <a:ln w="0"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0" vert="horz" anchor="ctr" anchorCtr="1"/>
              <a:lstStyle/>
              <a:p>
                <a:pPr>
                  <a:defRPr lang="en-US" sz="1200" b="1"/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numRef>
              <c:f>'Master Sheet (Graphs)'!$A$214:$A$245</c:f>
              <c:numCache>
                <c:formatCode>mmm\-yy</c:formatCode>
                <c:ptCount val="3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41699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</c:numCache>
            </c:numRef>
          </c:cat>
          <c:val>
            <c:numRef>
              <c:f>'Master Sheet (Graphs)'!$D$214:$D$245</c:f>
              <c:numCache>
                <c:formatCode>General</c:formatCode>
                <c:ptCount val="32"/>
                <c:pt idx="0">
                  <c:v>3</c:v>
                </c:pt>
                <c:pt idx="1">
                  <c:v>3</c:v>
                </c:pt>
                <c:pt idx="2">
                  <c:v>3</c:v>
                </c:pt>
                <c:pt idx="3">
                  <c:v>4</c:v>
                </c:pt>
                <c:pt idx="4">
                  <c:v>5</c:v>
                </c:pt>
                <c:pt idx="5">
                  <c:v>4</c:v>
                </c:pt>
                <c:pt idx="6">
                  <c:v>4</c:v>
                </c:pt>
                <c:pt idx="7">
                  <c:v>4</c:v>
                </c:pt>
                <c:pt idx="8">
                  <c:v>3</c:v>
                </c:pt>
                <c:pt idx="9">
                  <c:v>3</c:v>
                </c:pt>
                <c:pt idx="10">
                  <c:v>2</c:v>
                </c:pt>
                <c:pt idx="11">
                  <c:v>3</c:v>
                </c:pt>
                <c:pt idx="12">
                  <c:v>3</c:v>
                </c:pt>
                <c:pt idx="13">
                  <c:v>4</c:v>
                </c:pt>
                <c:pt idx="14">
                  <c:v>3</c:v>
                </c:pt>
                <c:pt idx="15">
                  <c:v>3</c:v>
                </c:pt>
                <c:pt idx="16">
                  <c:v>3</c:v>
                </c:pt>
                <c:pt idx="17">
                  <c:v>4</c:v>
                </c:pt>
                <c:pt idx="18">
                  <c:v>5</c:v>
                </c:pt>
                <c:pt idx="19">
                  <c:v>5</c:v>
                </c:pt>
                <c:pt idx="20">
                  <c:v>7</c:v>
                </c:pt>
                <c:pt idx="21">
                  <c:v>6</c:v>
                </c:pt>
                <c:pt idx="22">
                  <c:v>6</c:v>
                </c:pt>
                <c:pt idx="23">
                  <c:v>7</c:v>
                </c:pt>
                <c:pt idx="24">
                  <c:v>5</c:v>
                </c:pt>
                <c:pt idx="25">
                  <c:v>5</c:v>
                </c:pt>
                <c:pt idx="26">
                  <c:v>6</c:v>
                </c:pt>
                <c:pt idx="27">
                  <c:v>6</c:v>
                </c:pt>
                <c:pt idx="28">
                  <c:v>8</c:v>
                </c:pt>
                <c:pt idx="29">
                  <c:v>7</c:v>
                </c:pt>
                <c:pt idx="30">
                  <c:v>8</c:v>
                </c:pt>
                <c:pt idx="31">
                  <c:v>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450586360"/>
        <c:axId val="450586752"/>
      </c:barChart>
      <c:dateAx>
        <c:axId val="450586360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txPr>
          <a:bodyPr/>
          <a:lstStyle/>
          <a:p>
            <a:pPr>
              <a:defRPr lang="en-US" sz="1100" b="1"/>
            </a:pPr>
            <a:endParaRPr lang="en-US"/>
          </a:p>
        </c:txPr>
        <c:crossAx val="450586752"/>
        <c:crosses val="autoZero"/>
        <c:auto val="1"/>
        <c:lblOffset val="100"/>
        <c:baseTimeUnit val="months"/>
      </c:dateAx>
      <c:valAx>
        <c:axId val="450586752"/>
        <c:scaling>
          <c:orientation val="minMax"/>
          <c:min val="1"/>
        </c:scaling>
        <c:delete val="0"/>
        <c:axPos val="l"/>
        <c:majorGridlines/>
        <c:title>
          <c:tx>
            <c:rich>
              <a:bodyPr/>
              <a:lstStyle/>
              <a:p>
                <a:pPr>
                  <a:defRPr lang="en-US" sz="1400"/>
                </a:pPr>
                <a:r>
                  <a:rPr lang="en-GB" sz="1400"/>
                  <a:t>NUMBER</a:t>
                </a:r>
                <a:r>
                  <a:rPr lang="en-GB" sz="1400" baseline="0"/>
                  <a:t> OF WELLS</a:t>
                </a:r>
                <a:endParaRPr lang="en-GB" sz="1400"/>
              </a:p>
            </c:rich>
          </c:tx>
          <c:layout/>
          <c:overlay val="0"/>
        </c:title>
        <c:numFmt formatCode="General" sourceLinked="1"/>
        <c:majorTickMark val="none"/>
        <c:minorTickMark val="none"/>
        <c:tickLblPos val="nextTo"/>
        <c:txPr>
          <a:bodyPr/>
          <a:lstStyle/>
          <a:p>
            <a:pPr>
              <a:defRPr lang="en-US" sz="1100"/>
            </a:pPr>
            <a:endParaRPr lang="en-US"/>
          </a:p>
        </c:txPr>
        <c:crossAx val="450586360"/>
        <c:crosses val="autoZero"/>
        <c:crossBetween val="between"/>
        <c:majorUnit val="1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 cmpd="dbl"/>
      </c:spPr>
    </c:plotArea>
    <c:plotVisOnly val="1"/>
    <c:dispBlanksAs val="gap"/>
    <c:showDLblsOverMax val="0"/>
  </c:chart>
  <c:spPr>
    <a:gradFill flip="none" rotWithShape="1">
      <a:gsLst>
        <a:gs pos="0">
          <a:schemeClr val="accent5">
            <a:lumMod val="5000"/>
            <a:lumOff val="95000"/>
          </a:schemeClr>
        </a:gs>
        <a:gs pos="74000">
          <a:schemeClr val="accent5">
            <a:lumMod val="45000"/>
            <a:lumOff val="55000"/>
          </a:schemeClr>
        </a:gs>
        <a:gs pos="83000">
          <a:schemeClr val="accent5">
            <a:lumMod val="45000"/>
            <a:lumOff val="55000"/>
          </a:schemeClr>
        </a:gs>
        <a:gs pos="100000">
          <a:schemeClr val="accent5">
            <a:lumMod val="30000"/>
            <a:lumOff val="70000"/>
          </a:schemeClr>
        </a:gs>
      </a:gsLst>
      <a:lin ang="5400000" scaled="1"/>
      <a:tileRect/>
    </a:gradFill>
    <a:ln w="25400" cap="flat" cmpd="sng" algn="ctr">
      <a:solidFill>
        <a:schemeClr val="accent2"/>
      </a:solidFill>
      <a:prstDash val="solid"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1"/>
              <c:layout>
                <c:manualLayout>
                  <c:x val="-0.13569439980716697"/>
                  <c:y val="-0.2707138936623150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0906891102897852"/>
                  <c:y val="3.6440431916694452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spPr/>
              <c:txPr>
                <a:bodyPr/>
                <a:lstStyle/>
                <a:p>
                  <a:pPr>
                    <a:defRPr sz="18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Balochistan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1468656</c:v>
                </c:pt>
                <c:pt idx="1">
                  <c:v>20906708</c:v>
                </c:pt>
                <c:pt idx="2">
                  <c:v>3426749</c:v>
                </c:pt>
                <c:pt idx="3">
                  <c:v>5150063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-0.17523119877872409"/>
                  <c:y val="6.0939649644771603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4528114789222776"/>
                  <c:y val="-0.17062556105568238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-7.0579034763511697E-2"/>
                  <c:y val="4.6601041319346483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Sheet1!$A$2:$A$5</c:f>
              <c:strCache>
                <c:ptCount val="4"/>
                <c:pt idx="0">
                  <c:v>Punjab</c:v>
                </c:pt>
                <c:pt idx="1">
                  <c:v>Sindh</c:v>
                </c:pt>
                <c:pt idx="2">
                  <c:v>KP</c:v>
                </c:pt>
                <c:pt idx="3">
                  <c:v>Balochistan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10890133</c:v>
                </c:pt>
                <c:pt idx="1">
                  <c:v>11967701</c:v>
                </c:pt>
                <c:pt idx="2">
                  <c:v>1657411</c:v>
                </c:pt>
                <c:pt idx="3">
                  <c:v>1389046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FIELD WISE OIL PRODUCTION IN KHYBER PAKHTUNKHWA SINCE 2013.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naeem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tx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'KP Oil Production'!$D$6:$AI$6</c:f>
              <c:strCache>
                <c:ptCount val="32"/>
                <c:pt idx="0">
                  <c:v>Jan-13.</c:v>
                </c:pt>
                <c:pt idx="1">
                  <c:v>Feb-13</c:v>
                </c:pt>
                <c:pt idx="2">
                  <c:v>Mar-13</c:v>
                </c:pt>
                <c:pt idx="3">
                  <c:v>Apr-13</c:v>
                </c:pt>
                <c:pt idx="4">
                  <c:v>May-13</c:v>
                </c:pt>
                <c:pt idx="5">
                  <c:v>Jun-13</c:v>
                </c:pt>
                <c:pt idx="6">
                  <c:v>Jul-13</c:v>
                </c:pt>
                <c:pt idx="7">
                  <c:v>Aug-13</c:v>
                </c:pt>
                <c:pt idx="8">
                  <c:v>Sep-13</c:v>
                </c:pt>
                <c:pt idx="9">
                  <c:v>Oct-13</c:v>
                </c:pt>
                <c:pt idx="10">
                  <c:v>Nov-13</c:v>
                </c:pt>
                <c:pt idx="11">
                  <c:v>Dec-13</c:v>
                </c:pt>
                <c:pt idx="12">
                  <c:v>Jan-14</c:v>
                </c:pt>
                <c:pt idx="13">
                  <c:v>Feb-14</c:v>
                </c:pt>
                <c:pt idx="14">
                  <c:v>Mar-14</c:v>
                </c:pt>
                <c:pt idx="15">
                  <c:v>Apr-14</c:v>
                </c:pt>
                <c:pt idx="16">
                  <c:v>May-14</c:v>
                </c:pt>
                <c:pt idx="17">
                  <c:v>Jun-14</c:v>
                </c:pt>
                <c:pt idx="18">
                  <c:v>Jul-14</c:v>
                </c:pt>
                <c:pt idx="19">
                  <c:v>Aug-14</c:v>
                </c:pt>
                <c:pt idx="20">
                  <c:v>Sep-14</c:v>
                </c:pt>
                <c:pt idx="21">
                  <c:v>Oct-14</c:v>
                </c:pt>
                <c:pt idx="22">
                  <c:v>Nov-14</c:v>
                </c:pt>
                <c:pt idx="23">
                  <c:v>Dec-14</c:v>
                </c:pt>
                <c:pt idx="24">
                  <c:v>Jan-15</c:v>
                </c:pt>
                <c:pt idx="25">
                  <c:v>Feb-15</c:v>
                </c:pt>
                <c:pt idx="26">
                  <c:v>Mar-15</c:v>
                </c:pt>
                <c:pt idx="27">
                  <c:v>Apr-15</c:v>
                </c:pt>
                <c:pt idx="28">
                  <c:v>May-15</c:v>
                </c:pt>
                <c:pt idx="29">
                  <c:v>Jun-15</c:v>
                </c:pt>
                <c:pt idx="30">
                  <c:v>Jul-15</c:v>
                </c:pt>
                <c:pt idx="31">
                  <c:v>Aug-15</c:v>
                </c:pt>
              </c:strCache>
            </c:strRef>
          </c:cat>
          <c:val>
            <c:numRef>
              <c:f>'KP Oil Production'!$D$16:$AI$16</c:f>
              <c:numCache>
                <c:formatCode>#,##0</c:formatCode>
                <c:ptCount val="32"/>
                <c:pt idx="0">
                  <c:v>30518.329999999998</c:v>
                </c:pt>
                <c:pt idx="1">
                  <c:v>33974.15</c:v>
                </c:pt>
                <c:pt idx="2">
                  <c:v>32879.71</c:v>
                </c:pt>
                <c:pt idx="3">
                  <c:v>32154.739999999994</c:v>
                </c:pt>
                <c:pt idx="4">
                  <c:v>36545.840000000004</c:v>
                </c:pt>
                <c:pt idx="5">
                  <c:v>36270.799999999996</c:v>
                </c:pt>
                <c:pt idx="6">
                  <c:v>37344.18</c:v>
                </c:pt>
                <c:pt idx="7">
                  <c:v>36897.300000000003</c:v>
                </c:pt>
                <c:pt idx="8">
                  <c:v>38655.609999999993</c:v>
                </c:pt>
                <c:pt idx="9">
                  <c:v>37874.51</c:v>
                </c:pt>
                <c:pt idx="10">
                  <c:v>39381.32</c:v>
                </c:pt>
                <c:pt idx="11">
                  <c:v>39304.57</c:v>
                </c:pt>
                <c:pt idx="12">
                  <c:v>40464.43</c:v>
                </c:pt>
                <c:pt idx="13">
                  <c:v>41370.67</c:v>
                </c:pt>
                <c:pt idx="14">
                  <c:v>45430.04</c:v>
                </c:pt>
                <c:pt idx="15">
                  <c:v>45544.609999999993</c:v>
                </c:pt>
                <c:pt idx="16">
                  <c:v>46664.789999999994</c:v>
                </c:pt>
                <c:pt idx="17">
                  <c:v>45470.57</c:v>
                </c:pt>
                <c:pt idx="18">
                  <c:v>44008.36</c:v>
                </c:pt>
                <c:pt idx="19">
                  <c:v>45345.200000000004</c:v>
                </c:pt>
                <c:pt idx="20">
                  <c:v>46039.33</c:v>
                </c:pt>
                <c:pt idx="21">
                  <c:v>44695</c:v>
                </c:pt>
                <c:pt idx="22">
                  <c:v>48881.02</c:v>
                </c:pt>
                <c:pt idx="23">
                  <c:v>47568.179999999993</c:v>
                </c:pt>
                <c:pt idx="24">
                  <c:v>47458.48</c:v>
                </c:pt>
                <c:pt idx="25">
                  <c:v>47068.759999999995</c:v>
                </c:pt>
                <c:pt idx="26">
                  <c:v>46904.143000000004</c:v>
                </c:pt>
                <c:pt idx="27">
                  <c:v>45906.33</c:v>
                </c:pt>
                <c:pt idx="28">
                  <c:v>43033</c:v>
                </c:pt>
                <c:pt idx="29">
                  <c:v>44726.571000000004</c:v>
                </c:pt>
                <c:pt idx="30">
                  <c:v>44028</c:v>
                </c:pt>
                <c:pt idx="31">
                  <c:v>44261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96748792"/>
        <c:axId val="196749184"/>
      </c:barChart>
      <c:catAx>
        <c:axId val="19674879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49184"/>
        <c:crosses val="autoZero"/>
        <c:auto val="1"/>
        <c:lblAlgn val="ctr"/>
        <c:lblOffset val="100"/>
        <c:noMultiLvlLbl val="0"/>
      </c:catAx>
      <c:valAx>
        <c:axId val="196749184"/>
        <c:scaling>
          <c:orientation val="minMax"/>
          <c:max val="50000"/>
          <c:min val="2000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BPD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48792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5">
            <a:lumMod val="5000"/>
            <a:lumOff val="95000"/>
          </a:schemeClr>
        </a:gs>
        <a:gs pos="74000">
          <a:schemeClr val="accent5">
            <a:lumMod val="45000"/>
            <a:lumOff val="55000"/>
          </a:schemeClr>
        </a:gs>
        <a:gs pos="83000">
          <a:schemeClr val="accent5">
            <a:lumMod val="45000"/>
            <a:lumOff val="55000"/>
          </a:schemeClr>
        </a:gs>
        <a:gs pos="100000">
          <a:schemeClr val="accent5">
            <a:lumMod val="30000"/>
            <a:lumOff val="70000"/>
          </a:schemeClr>
        </a:gs>
      </a:gsLst>
      <a:lin ang="5400000" scaled="1"/>
      <a:tileRect/>
    </a:gradFill>
    <a:ln w="25400" cap="flat" cmpd="sng" algn="ctr">
      <a:solidFill>
        <a:schemeClr val="accent2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FIELD WISE GAS PRODUCTION IN KHYBER PAKHTUNKHWA SINCE 2013.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Naeem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j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'KP Gas Production'!$D$5:$AI$5</c:f>
              <c:strCache>
                <c:ptCount val="32"/>
                <c:pt idx="0">
                  <c:v>Jan-13.</c:v>
                </c:pt>
                <c:pt idx="1">
                  <c:v>Feb-13</c:v>
                </c:pt>
                <c:pt idx="2">
                  <c:v>Mar-13</c:v>
                </c:pt>
                <c:pt idx="3">
                  <c:v>Apr-13</c:v>
                </c:pt>
                <c:pt idx="4">
                  <c:v>May-13</c:v>
                </c:pt>
                <c:pt idx="5">
                  <c:v>Jun-13</c:v>
                </c:pt>
                <c:pt idx="6">
                  <c:v>Jul-13</c:v>
                </c:pt>
                <c:pt idx="7">
                  <c:v>Aug-13</c:v>
                </c:pt>
                <c:pt idx="8">
                  <c:v>Sep-13</c:v>
                </c:pt>
                <c:pt idx="9">
                  <c:v>Oct-13</c:v>
                </c:pt>
                <c:pt idx="10">
                  <c:v>Nov-13</c:v>
                </c:pt>
                <c:pt idx="11">
                  <c:v>Dec-13</c:v>
                </c:pt>
                <c:pt idx="12">
                  <c:v>Jan-14</c:v>
                </c:pt>
                <c:pt idx="13">
                  <c:v>Feb-14</c:v>
                </c:pt>
                <c:pt idx="14">
                  <c:v>Mar-14</c:v>
                </c:pt>
                <c:pt idx="15">
                  <c:v>Apr-14</c:v>
                </c:pt>
                <c:pt idx="16">
                  <c:v>May-14</c:v>
                </c:pt>
                <c:pt idx="17">
                  <c:v>Jun-14</c:v>
                </c:pt>
                <c:pt idx="18">
                  <c:v>Jul-14</c:v>
                </c:pt>
                <c:pt idx="19">
                  <c:v>Aug-14</c:v>
                </c:pt>
                <c:pt idx="20">
                  <c:v>Sep-14</c:v>
                </c:pt>
                <c:pt idx="21">
                  <c:v>Oct-14</c:v>
                </c:pt>
                <c:pt idx="22">
                  <c:v>Nov-14</c:v>
                </c:pt>
                <c:pt idx="23">
                  <c:v>Dec-14</c:v>
                </c:pt>
                <c:pt idx="24">
                  <c:v>Jan-15</c:v>
                </c:pt>
                <c:pt idx="25">
                  <c:v>Feb-15</c:v>
                </c:pt>
                <c:pt idx="26">
                  <c:v>Mar-15</c:v>
                </c:pt>
                <c:pt idx="27">
                  <c:v>Apr-15</c:v>
                </c:pt>
                <c:pt idx="28">
                  <c:v>May-15</c:v>
                </c:pt>
                <c:pt idx="29">
                  <c:v>Jun-15</c:v>
                </c:pt>
                <c:pt idx="30">
                  <c:v>Jul-15</c:v>
                </c:pt>
                <c:pt idx="31">
                  <c:v>Aug-15</c:v>
                </c:pt>
              </c:strCache>
            </c:strRef>
          </c:cat>
          <c:val>
            <c:numRef>
              <c:f>'KP Gas Production'!$D$15:$AI$15</c:f>
              <c:numCache>
                <c:formatCode>0</c:formatCode>
                <c:ptCount val="32"/>
                <c:pt idx="0">
                  <c:v>332.37</c:v>
                </c:pt>
                <c:pt idx="1">
                  <c:v>334.51</c:v>
                </c:pt>
                <c:pt idx="2">
                  <c:v>322.38</c:v>
                </c:pt>
                <c:pt idx="3">
                  <c:v>312.03999999999991</c:v>
                </c:pt>
                <c:pt idx="4">
                  <c:v>363.47999999999996</c:v>
                </c:pt>
                <c:pt idx="5">
                  <c:v>355.11999999999995</c:v>
                </c:pt>
                <c:pt idx="6">
                  <c:v>384.4799999999999</c:v>
                </c:pt>
                <c:pt idx="7">
                  <c:v>383.5</c:v>
                </c:pt>
                <c:pt idx="8">
                  <c:v>384.18999999999994</c:v>
                </c:pt>
                <c:pt idx="9">
                  <c:v>366.00000000000006</c:v>
                </c:pt>
                <c:pt idx="10">
                  <c:v>434.44000000000005</c:v>
                </c:pt>
                <c:pt idx="11">
                  <c:v>433.16</c:v>
                </c:pt>
                <c:pt idx="12">
                  <c:v>368.55</c:v>
                </c:pt>
                <c:pt idx="13">
                  <c:v>383.41999999999996</c:v>
                </c:pt>
                <c:pt idx="14">
                  <c:v>384.05000000000007</c:v>
                </c:pt>
                <c:pt idx="15">
                  <c:v>365.66</c:v>
                </c:pt>
                <c:pt idx="16">
                  <c:v>358.45</c:v>
                </c:pt>
                <c:pt idx="17">
                  <c:v>352.1</c:v>
                </c:pt>
                <c:pt idx="18">
                  <c:v>349.77</c:v>
                </c:pt>
                <c:pt idx="19">
                  <c:v>346.46999999999991</c:v>
                </c:pt>
                <c:pt idx="20">
                  <c:v>356.69999999999993</c:v>
                </c:pt>
                <c:pt idx="21">
                  <c:v>354.02000000000004</c:v>
                </c:pt>
                <c:pt idx="22">
                  <c:v>376.32000000000005</c:v>
                </c:pt>
                <c:pt idx="23">
                  <c:v>370.54</c:v>
                </c:pt>
                <c:pt idx="24">
                  <c:v>374.01000000000005</c:v>
                </c:pt>
                <c:pt idx="25">
                  <c:v>369.96999999999991</c:v>
                </c:pt>
                <c:pt idx="26">
                  <c:v>370.62900000000002</c:v>
                </c:pt>
                <c:pt idx="27">
                  <c:v>362.21000000000004</c:v>
                </c:pt>
                <c:pt idx="28">
                  <c:v>350</c:v>
                </c:pt>
                <c:pt idx="29">
                  <c:v>355</c:v>
                </c:pt>
                <c:pt idx="30" formatCode="General">
                  <c:v>358</c:v>
                </c:pt>
                <c:pt idx="31" formatCode="General">
                  <c:v>364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96749968"/>
        <c:axId val="627318320"/>
      </c:barChart>
      <c:catAx>
        <c:axId val="19674996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318320"/>
        <c:crosses val="autoZero"/>
        <c:auto val="1"/>
        <c:lblAlgn val="ctr"/>
        <c:lblOffset val="100"/>
        <c:noMultiLvlLbl val="0"/>
      </c:catAx>
      <c:valAx>
        <c:axId val="627318320"/>
        <c:scaling>
          <c:orientation val="minMax"/>
          <c:min val="2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6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600" b="1"/>
                  <a:t>MMCFD</a:t>
                </a:r>
              </a:p>
            </c:rich>
          </c:tx>
          <c:layout/>
          <c:overlay val="0"/>
          <c:spPr>
            <a:noFill/>
            <a:ln>
              <a:noFill/>
            </a:ln>
            <a:effectLst/>
          </c:spPr>
        </c:title>
        <c:numFmt formatCode="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674996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plotArea>
    <c:plotVisOnly val="1"/>
    <c:dispBlanksAs val="gap"/>
    <c:showDLblsOverMax val="0"/>
  </c:chart>
  <c:spPr>
    <a:gradFill flip="none" rotWithShape="1">
      <a:gsLst>
        <a:gs pos="0">
          <a:schemeClr val="accent5">
            <a:lumMod val="5000"/>
            <a:lumOff val="95000"/>
          </a:schemeClr>
        </a:gs>
        <a:gs pos="74000">
          <a:schemeClr val="accent5">
            <a:lumMod val="45000"/>
            <a:lumOff val="55000"/>
          </a:schemeClr>
        </a:gs>
        <a:gs pos="83000">
          <a:schemeClr val="accent5">
            <a:lumMod val="45000"/>
            <a:lumOff val="55000"/>
          </a:schemeClr>
        </a:gs>
        <a:gs pos="100000">
          <a:schemeClr val="accent5">
            <a:lumMod val="30000"/>
            <a:lumOff val="70000"/>
          </a:schemeClr>
        </a:gs>
      </a:gsLst>
      <a:lin ang="5400000" scaled="1"/>
      <a:tileRect/>
    </a:gradFill>
    <a:ln w="25400" cap="flat" cmpd="sng" algn="ctr">
      <a:solidFill>
        <a:schemeClr val="accent2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en-US" sz="1800" b="1" i="0" u="none" strike="noStrike" kern="1200" spc="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r>
              <a:rPr lang="en-US" sz="1800" b="1"/>
              <a:t>FIELD WISE LPG PRODUCTION IN KHYBER PAKHTUNKHWA SINCE 2013.</a:t>
            </a:r>
          </a:p>
        </c:rich>
      </c:tx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v>Series1</c:v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solidFill>
                <a:schemeClr val="bg1"/>
              </a:solidFill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lang="en-US" sz="14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'KP LPG Production'!$D$5:$AI$5</c:f>
              <c:numCache>
                <c:formatCode>mmm\-yy</c:formatCode>
                <c:ptCount val="32"/>
                <c:pt idx="0">
                  <c:v>41275</c:v>
                </c:pt>
                <c:pt idx="1">
                  <c:v>41306</c:v>
                </c:pt>
                <c:pt idx="2">
                  <c:v>41334</c:v>
                </c:pt>
                <c:pt idx="3">
                  <c:v>41365</c:v>
                </c:pt>
                <c:pt idx="4">
                  <c:v>41395</c:v>
                </c:pt>
                <c:pt idx="5">
                  <c:v>41426</c:v>
                </c:pt>
                <c:pt idx="6">
                  <c:v>41456</c:v>
                </c:pt>
                <c:pt idx="7">
                  <c:v>41487</c:v>
                </c:pt>
                <c:pt idx="8">
                  <c:v>41518</c:v>
                </c:pt>
                <c:pt idx="9">
                  <c:v>41548</c:v>
                </c:pt>
                <c:pt idx="10">
                  <c:v>41579</c:v>
                </c:pt>
                <c:pt idx="11">
                  <c:v>41609</c:v>
                </c:pt>
                <c:pt idx="12">
                  <c:v>41640</c:v>
                </c:pt>
                <c:pt idx="13">
                  <c:v>41671</c:v>
                </c:pt>
                <c:pt idx="14">
                  <c:v>41712</c:v>
                </c:pt>
                <c:pt idx="15">
                  <c:v>41730</c:v>
                </c:pt>
                <c:pt idx="16">
                  <c:v>41760</c:v>
                </c:pt>
                <c:pt idx="17">
                  <c:v>41791</c:v>
                </c:pt>
                <c:pt idx="18">
                  <c:v>41821</c:v>
                </c:pt>
                <c:pt idx="19">
                  <c:v>41852</c:v>
                </c:pt>
                <c:pt idx="20">
                  <c:v>41883</c:v>
                </c:pt>
                <c:pt idx="21">
                  <c:v>41913</c:v>
                </c:pt>
                <c:pt idx="22">
                  <c:v>41944</c:v>
                </c:pt>
                <c:pt idx="23">
                  <c:v>41974</c:v>
                </c:pt>
                <c:pt idx="24">
                  <c:v>42005</c:v>
                </c:pt>
                <c:pt idx="25">
                  <c:v>42036</c:v>
                </c:pt>
                <c:pt idx="26">
                  <c:v>42064</c:v>
                </c:pt>
                <c:pt idx="27">
                  <c:v>42095</c:v>
                </c:pt>
                <c:pt idx="28">
                  <c:v>42125</c:v>
                </c:pt>
                <c:pt idx="29">
                  <c:v>42156</c:v>
                </c:pt>
                <c:pt idx="30">
                  <c:v>42186</c:v>
                </c:pt>
                <c:pt idx="31">
                  <c:v>42217</c:v>
                </c:pt>
              </c:numCache>
            </c:numRef>
          </c:cat>
          <c:val>
            <c:numRef>
              <c:f>'KP LPG Production'!$D$14:$AI$14</c:f>
              <c:numCache>
                <c:formatCode>#,##0;[Red]#,##0</c:formatCode>
                <c:ptCount val="32"/>
                <c:pt idx="0">
                  <c:v>9.9700000000000006</c:v>
                </c:pt>
                <c:pt idx="1">
                  <c:v>8</c:v>
                </c:pt>
                <c:pt idx="2">
                  <c:v>6</c:v>
                </c:pt>
                <c:pt idx="3">
                  <c:v>9</c:v>
                </c:pt>
                <c:pt idx="4">
                  <c:v>12.26</c:v>
                </c:pt>
                <c:pt idx="5">
                  <c:v>13.8</c:v>
                </c:pt>
                <c:pt idx="6">
                  <c:v>13</c:v>
                </c:pt>
                <c:pt idx="7">
                  <c:v>14</c:v>
                </c:pt>
                <c:pt idx="8">
                  <c:v>8</c:v>
                </c:pt>
                <c:pt idx="9">
                  <c:v>16</c:v>
                </c:pt>
                <c:pt idx="10">
                  <c:v>15</c:v>
                </c:pt>
                <c:pt idx="11">
                  <c:v>15</c:v>
                </c:pt>
                <c:pt idx="12">
                  <c:v>13</c:v>
                </c:pt>
                <c:pt idx="13">
                  <c:v>13</c:v>
                </c:pt>
                <c:pt idx="14">
                  <c:v>77.7</c:v>
                </c:pt>
                <c:pt idx="15" formatCode="0">
                  <c:v>255.53</c:v>
                </c:pt>
                <c:pt idx="16" formatCode="0">
                  <c:v>254.42000000000002</c:v>
                </c:pt>
                <c:pt idx="17" formatCode="0">
                  <c:v>302.36</c:v>
                </c:pt>
                <c:pt idx="18" formatCode="0">
                  <c:v>290.72999999999996</c:v>
                </c:pt>
                <c:pt idx="19" formatCode="0">
                  <c:v>250.06</c:v>
                </c:pt>
                <c:pt idx="20" formatCode="0">
                  <c:v>343.92999999999995</c:v>
                </c:pt>
                <c:pt idx="21" formatCode="0">
                  <c:v>279.77</c:v>
                </c:pt>
                <c:pt idx="22" formatCode="0">
                  <c:v>374.92999999999995</c:v>
                </c:pt>
                <c:pt idx="23" formatCode="0">
                  <c:v>368.45</c:v>
                </c:pt>
                <c:pt idx="24" formatCode="0">
                  <c:v>392.52000000000004</c:v>
                </c:pt>
                <c:pt idx="25" formatCode="0">
                  <c:v>393.84999999999997</c:v>
                </c:pt>
                <c:pt idx="26" formatCode="0">
                  <c:v>458.25700000000006</c:v>
                </c:pt>
                <c:pt idx="27" formatCode="0">
                  <c:v>438.95000000000005</c:v>
                </c:pt>
                <c:pt idx="28" formatCode="0">
                  <c:v>370</c:v>
                </c:pt>
                <c:pt idx="29" formatCode="0">
                  <c:v>438</c:v>
                </c:pt>
                <c:pt idx="30" formatCode="General">
                  <c:v>436</c:v>
                </c:pt>
                <c:pt idx="31" formatCode="General">
                  <c:v>445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627318712"/>
        <c:axId val="627319104"/>
      </c:barChart>
      <c:dateAx>
        <c:axId val="627318712"/>
        <c:scaling>
          <c:orientation val="minMax"/>
        </c:scaling>
        <c:delete val="0"/>
        <c:axPos val="b"/>
        <c:numFmt formatCode="mmm\-yy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1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319104"/>
        <c:crosses val="autoZero"/>
        <c:auto val="1"/>
        <c:lblOffset val="100"/>
        <c:baseTimeUnit val="months"/>
      </c:dateAx>
      <c:valAx>
        <c:axId val="627319104"/>
        <c:scaling>
          <c:orientation val="minMax"/>
          <c:min val="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50000"/>
                  <a:lumOff val="5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lang="en-US" sz="18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800" b="1"/>
                  <a:t>TPD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</c:title>
        <c:numFmt formatCode="#,##0;[Red]#,##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en-US" sz="1200" b="1" i="0" u="none" strike="noStrike" kern="1200" baseline="0">
                <a:solidFill>
                  <a:schemeClr val="dk1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318712"/>
        <c:crosses val="autoZero"/>
        <c:crossBetween val="between"/>
        <c:majorUnit val="50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plotArea>
    <c:plotVisOnly val="1"/>
    <c:dispBlanksAs val="gap"/>
    <c:showDLblsOverMax val="0"/>
  </c:chart>
  <c:spPr>
    <a:gradFill>
      <a:gsLst>
        <a:gs pos="0">
          <a:schemeClr val="accent5">
            <a:lumMod val="5000"/>
            <a:lumOff val="95000"/>
          </a:schemeClr>
        </a:gs>
        <a:gs pos="74000">
          <a:schemeClr val="accent5">
            <a:lumMod val="45000"/>
            <a:lumOff val="55000"/>
          </a:schemeClr>
        </a:gs>
        <a:gs pos="83000">
          <a:schemeClr val="accent5">
            <a:lumMod val="45000"/>
            <a:lumOff val="55000"/>
          </a:schemeClr>
        </a:gs>
        <a:gs pos="100000">
          <a:schemeClr val="accent5">
            <a:lumMod val="30000"/>
            <a:lumOff val="70000"/>
          </a:schemeClr>
        </a:gs>
      </a:gsLst>
      <a:lin ang="5400000" scaled="1"/>
    </a:gradFill>
    <a:ln w="25400" cap="flat" cmpd="sng" algn="ctr">
      <a:solidFill>
        <a:schemeClr val="accent2"/>
      </a:solidFill>
      <a:prstDash val="solid"/>
      <a:round/>
    </a:ln>
    <a:effectLst/>
  </c:spPr>
  <c:txPr>
    <a:bodyPr/>
    <a:lstStyle/>
    <a:p>
      <a:pPr>
        <a:defRPr>
          <a:solidFill>
            <a:schemeClr val="dk1"/>
          </a:solidFill>
          <a:latin typeface="+mn-lt"/>
          <a:ea typeface="+mn-ea"/>
          <a:cs typeface="+mn-cs"/>
        </a:defRPr>
      </a:pPr>
      <a:endParaRPr lang="en-US"/>
    </a:p>
  </c:txPr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>
              <a:defRPr sz="1800" b="1" i="1" u="none" strike="noStrike" kern="1200" cap="none" spc="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800" b="1" i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                 </a:t>
            </a:r>
            <a:r>
              <a:rPr lang="en-US" sz="1800" b="1" i="1" cap="none" spc="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</a:t>
            </a:r>
            <a:r>
              <a:rPr lang="en-US" sz="1800" b="1" i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PRODUCTION FORECAST OF OIL IN KHYBER PAKHTUNKHWA UP TO 2034</a:t>
            </a:r>
          </a:p>
        </c:rich>
      </c:tx>
      <c:layout>
        <c:manualLayout>
          <c:xMode val="edge"/>
          <c:yMode val="edge"/>
          <c:x val="8.5830475036167003E-2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rgbClr val="92D050"/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cap="none" spc="0" baseline="0">
                    <a:ln w="0"/>
                    <a:solidFill>
                      <a:schemeClr val="tx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'KP Production for FY 2010-30'!$Q$11:$AO$11</c:f>
              <c:strCache>
                <c:ptCount val="25"/>
                <c:pt idx="0">
                  <c:v>2009-10  </c:v>
                </c:pt>
                <c:pt idx="1">
                  <c:v>2010-11  </c:v>
                </c:pt>
                <c:pt idx="2">
                  <c:v>2011-12  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</c:strCache>
            </c:strRef>
          </c:cat>
          <c:val>
            <c:numRef>
              <c:f>'KP Production for FY 2010-30'!$Q$52:$AO$52</c:f>
              <c:numCache>
                <c:formatCode>_(* #,##0_);_(* \(#,##0\);_(* "-"??_);_(@_)</c:formatCode>
                <c:ptCount val="25"/>
                <c:pt idx="0">
                  <c:v>14535</c:v>
                </c:pt>
                <c:pt idx="1">
                  <c:v>21400</c:v>
                </c:pt>
                <c:pt idx="2">
                  <c:v>25891</c:v>
                </c:pt>
                <c:pt idx="3">
                  <c:v>35974</c:v>
                </c:pt>
                <c:pt idx="4">
                  <c:v>45161</c:v>
                </c:pt>
                <c:pt idx="5">
                  <c:v>47036</c:v>
                </c:pt>
                <c:pt idx="6">
                  <c:v>56489.436629972603</c:v>
                </c:pt>
                <c:pt idx="7">
                  <c:v>67389.502604252586</c:v>
                </c:pt>
                <c:pt idx="8">
                  <c:v>88310.157718201648</c:v>
                </c:pt>
                <c:pt idx="9">
                  <c:v>118171.19910405319</c:v>
                </c:pt>
                <c:pt idx="10">
                  <c:v>135601.27359260767</c:v>
                </c:pt>
                <c:pt idx="11">
                  <c:v>146943.17682768989</c:v>
                </c:pt>
                <c:pt idx="12">
                  <c:v>149581.17123885424</c:v>
                </c:pt>
                <c:pt idx="13">
                  <c:v>157821.44231196385</c:v>
                </c:pt>
                <c:pt idx="14">
                  <c:v>159264.43847481423</c:v>
                </c:pt>
                <c:pt idx="15">
                  <c:v>166074.73327125265</c:v>
                </c:pt>
                <c:pt idx="16">
                  <c:v>166309.01066851287</c:v>
                </c:pt>
                <c:pt idx="17">
                  <c:v>167079.84310578468</c:v>
                </c:pt>
                <c:pt idx="18">
                  <c:v>163358.14415731834</c:v>
                </c:pt>
                <c:pt idx="19">
                  <c:v>158937.60547770408</c:v>
                </c:pt>
                <c:pt idx="20">
                  <c:v>154993.26443390848</c:v>
                </c:pt>
                <c:pt idx="21">
                  <c:v>146436.97294559568</c:v>
                </c:pt>
                <c:pt idx="22">
                  <c:v>132812.15181992931</c:v>
                </c:pt>
                <c:pt idx="23">
                  <c:v>110290.96918404657</c:v>
                </c:pt>
                <c:pt idx="24">
                  <c:v>56323.629588581898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627319888"/>
        <c:axId val="197506400"/>
      </c:barChart>
      <c:catAx>
        <c:axId val="62731988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06400"/>
        <c:crosses val="autoZero"/>
        <c:auto val="1"/>
        <c:lblAlgn val="ctr"/>
        <c:lblOffset val="100"/>
        <c:noMultiLvlLbl val="0"/>
      </c:catAx>
      <c:valAx>
        <c:axId val="197506400"/>
        <c:scaling>
          <c:orientation val="minMax"/>
          <c:max val="180000"/>
          <c:min val="10000"/>
        </c:scaling>
        <c:delete val="0"/>
        <c:axPos val="l"/>
        <c:majorGridlines>
          <c:spPr>
            <a:ln w="9525" cap="flat" cmpd="sng" algn="ctr">
              <a:solidFill>
                <a:schemeClr val="tx2">
                  <a:lumMod val="40000"/>
                  <a:lumOff val="6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cap="none" spc="0" baseline="0">
                    <a:ln w="0"/>
                    <a:solidFill>
                      <a:schemeClr val="dk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sz="1400" b="1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BOPD</a:t>
                </a:r>
                <a:endParaRPr lang="en-US" sz="1400" b="1"/>
              </a:p>
            </c:rich>
          </c:tx>
          <c:layout/>
          <c:overlay val="0"/>
          <c:spPr>
            <a:solidFill>
              <a:sysClr val="window" lastClr="FFFFFF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050" b="1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62731988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9525" cap="flat" cmpd="sng" algn="ctr">
      <a:solidFill>
        <a:schemeClr val="tx1">
          <a:lumMod val="15000"/>
          <a:lumOff val="85000"/>
        </a:schemeClr>
      </a:solidFill>
      <a:round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en-US"/>
    </a:p>
  </c:txPr>
  <c:externalData r:id="rId2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5"/>
    </mc:Choice>
    <mc:Fallback>
      <c:style val="5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 algn="ctr" rtl="0">
              <a:defRPr lang="en-US" sz="1800" b="1" i="1" u="none" strike="noStrike" kern="1200" cap="none" spc="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800" b="1" i="1" u="none" strike="noStrike" kern="1200" cap="none" spc="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                   PRODUCTION FORECAST OF GAS IN KHYBER PAKHTUNKHWA UP TO 2034</a:t>
            </a:r>
          </a:p>
        </c:rich>
      </c:tx>
      <c:layout>
        <c:manualLayout>
          <c:xMode val="edge"/>
          <c:yMode val="edge"/>
          <c:x val="0.11079733260579858"/>
          <c:y val="0"/>
        </c:manualLayout>
      </c:layout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anchor="ctr" anchorCtr="1"/>
              <a:lstStyle/>
              <a:p>
                <a:pPr>
                  <a:defRPr sz="1800" b="1" i="0" u="none" strike="noStrike" kern="1200" cap="none" spc="0" baseline="0">
                    <a:ln w="0"/>
                    <a:solidFill>
                      <a:sysClr val="windowText" lastClr="000000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'KP Production for FY 2010-30'!$AV$11:$BS$11</c:f>
              <c:strCache>
                <c:ptCount val="24"/>
                <c:pt idx="0">
                  <c:v>2010-11  </c:v>
                </c:pt>
                <c:pt idx="1">
                  <c:v>2011-12  </c:v>
                </c:pt>
                <c:pt idx="2">
                  <c:v>2013</c:v>
                </c:pt>
                <c:pt idx="3">
                  <c:v>2014</c:v>
                </c:pt>
                <c:pt idx="4">
                  <c:v>2015</c:v>
                </c:pt>
                <c:pt idx="5">
                  <c:v>2016</c:v>
                </c:pt>
                <c:pt idx="6">
                  <c:v>2017</c:v>
                </c:pt>
                <c:pt idx="7">
                  <c:v>2018</c:v>
                </c:pt>
                <c:pt idx="8">
                  <c:v>2019</c:v>
                </c:pt>
                <c:pt idx="9">
                  <c:v>2020</c:v>
                </c:pt>
                <c:pt idx="10">
                  <c:v>2021</c:v>
                </c:pt>
                <c:pt idx="11">
                  <c:v>2022</c:v>
                </c:pt>
                <c:pt idx="12">
                  <c:v>2023</c:v>
                </c:pt>
                <c:pt idx="13">
                  <c:v>2024</c:v>
                </c:pt>
                <c:pt idx="14">
                  <c:v>2025</c:v>
                </c:pt>
                <c:pt idx="15">
                  <c:v>2026</c:v>
                </c:pt>
                <c:pt idx="16">
                  <c:v>2027</c:v>
                </c:pt>
                <c:pt idx="17">
                  <c:v>2028</c:v>
                </c:pt>
                <c:pt idx="18">
                  <c:v>2029</c:v>
                </c:pt>
                <c:pt idx="19">
                  <c:v>2030</c:v>
                </c:pt>
                <c:pt idx="20">
                  <c:v>2031</c:v>
                </c:pt>
                <c:pt idx="21">
                  <c:v>2032</c:v>
                </c:pt>
                <c:pt idx="22">
                  <c:v>2033</c:v>
                </c:pt>
                <c:pt idx="23">
                  <c:v>2034</c:v>
                </c:pt>
              </c:strCache>
            </c:strRef>
          </c:cat>
          <c:val>
            <c:numRef>
              <c:f>'KP Production for FY 2010-30'!$AV$52:$BS$52</c:f>
              <c:numCache>
                <c:formatCode>_(* #,##0_);_(* \(#,##0\);_(* "-"??_);_(@_)</c:formatCode>
                <c:ptCount val="24"/>
                <c:pt idx="0">
                  <c:v>345</c:v>
                </c:pt>
                <c:pt idx="1">
                  <c:v>371</c:v>
                </c:pt>
                <c:pt idx="2">
                  <c:v>365</c:v>
                </c:pt>
                <c:pt idx="3">
                  <c:v>361.6</c:v>
                </c:pt>
                <c:pt idx="4">
                  <c:v>366</c:v>
                </c:pt>
                <c:pt idx="5">
                  <c:v>446.98420838356162</c:v>
                </c:pt>
                <c:pt idx="6">
                  <c:v>605.48783556474871</c:v>
                </c:pt>
                <c:pt idx="7">
                  <c:v>780.3207130529679</c:v>
                </c:pt>
                <c:pt idx="8">
                  <c:v>965.66445841771701</c:v>
                </c:pt>
                <c:pt idx="9">
                  <c:v>1158.756990341918</c:v>
                </c:pt>
                <c:pt idx="10">
                  <c:v>1230.0099836694067</c:v>
                </c:pt>
                <c:pt idx="11">
                  <c:v>1296.4141147187129</c:v>
                </c:pt>
                <c:pt idx="12">
                  <c:v>1339.784679346395</c:v>
                </c:pt>
                <c:pt idx="13">
                  <c:v>1383.086197294806</c:v>
                </c:pt>
                <c:pt idx="14">
                  <c:v>1416.0059222467405</c:v>
                </c:pt>
                <c:pt idx="15">
                  <c:v>1426.0644247650384</c:v>
                </c:pt>
                <c:pt idx="16">
                  <c:v>1427.338086413881</c:v>
                </c:pt>
                <c:pt idx="17">
                  <c:v>1403.4227420267473</c:v>
                </c:pt>
                <c:pt idx="18">
                  <c:v>1368.9420048935915</c:v>
                </c:pt>
                <c:pt idx="19">
                  <c:v>1331.4598264272481</c:v>
                </c:pt>
                <c:pt idx="20">
                  <c:v>1263.9752380412547</c:v>
                </c:pt>
                <c:pt idx="21">
                  <c:v>1109.8679874181153</c:v>
                </c:pt>
                <c:pt idx="22">
                  <c:v>885.27414040603162</c:v>
                </c:pt>
                <c:pt idx="23">
                  <c:v>609.71528765083292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overlap val="-24"/>
        <c:axId val="197507968"/>
        <c:axId val="81404504"/>
      </c:barChart>
      <c:catAx>
        <c:axId val="197507968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400" b="1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04504"/>
        <c:crosses val="autoZero"/>
        <c:auto val="1"/>
        <c:lblAlgn val="ctr"/>
        <c:lblOffset val="100"/>
        <c:noMultiLvlLbl val="0"/>
      </c:catAx>
      <c:valAx>
        <c:axId val="81404504"/>
        <c:scaling>
          <c:orientation val="minMax"/>
          <c:max val="16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600" b="1" i="0" u="none" strike="noStrike" kern="1200" cap="none" spc="0" baseline="0">
                    <a:ln w="0"/>
                    <a:solidFill>
                      <a:schemeClr val="dk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defRPr>
                </a:pPr>
                <a:r>
                  <a:rPr lang="en-US" sz="1600" b="1" cap="none" spc="0">
                    <a:ln w="0"/>
                    <a:solidFill>
                      <a:schemeClr val="dk1"/>
                    </a:solidFill>
                    <a:effectLst>
                      <a:outerShdw blurRad="38100" dist="19050" dir="2700000" algn="tl" rotWithShape="0">
                        <a:schemeClr val="dk1">
                          <a:alpha val="40000"/>
                        </a:schemeClr>
                      </a:outerShdw>
                    </a:effectLst>
                    <a:latin typeface="+mn-lt"/>
                    <a:ea typeface="+mn-ea"/>
                    <a:cs typeface="+mn-cs"/>
                  </a:rPr>
                  <a:t>MMCFD</a:t>
                </a:r>
                <a:endParaRPr lang="en-US" sz="1600" b="1" cap="none" spc="0">
                  <a:ln w="0"/>
                  <a:solidFill>
                    <a:schemeClr val="tx1"/>
                  </a:solidFill>
                  <a:effectLst>
                    <a:outerShdw blurRad="38100" dist="19050" dir="2700000" algn="tl" rotWithShape="0">
                      <a:schemeClr val="dk1">
                        <a:alpha val="40000"/>
                      </a:schemeClr>
                    </a:outerShdw>
                  </a:effectLst>
                </a:endParaRPr>
              </a:p>
            </c:rich>
          </c:tx>
          <c:layout/>
          <c:overlay val="0"/>
          <c:spPr>
            <a:solidFill>
              <a:sysClr val="window" lastClr="FFFFFF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197507968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 b="0" cap="none" spc="0">
          <a:ln w="0"/>
          <a:solidFill>
            <a:schemeClr val="tx1"/>
          </a:solidFill>
          <a:effectLst>
            <a:outerShdw blurRad="38100" dist="19050" dir="2700000" algn="tl" rotWithShape="0">
              <a:schemeClr val="dk1">
                <a:alpha val="40000"/>
              </a:schemeClr>
            </a:outerShdw>
          </a:effectLst>
        </a:defRPr>
      </a:pPr>
      <a:endParaRPr lang="en-US"/>
    </a:p>
  </c:txPr>
  <c:externalData r:id="rId2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7"/>
    </mc:Choice>
    <mc:Fallback>
      <c:style val="7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800" b="1" i="1" u="none" strike="noStrike" kern="1200" cap="none" spc="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defRPr>
            </a:pPr>
            <a:r>
              <a:rPr lang="en-US" sz="1800" b="1" i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              PRODUCTION</a:t>
            </a:r>
            <a:r>
              <a:rPr lang="en-US" sz="1800" b="1" i="1" cap="none" spc="0" baseline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 FORECAST </a:t>
            </a:r>
            <a:r>
              <a:rPr lang="en-US" sz="1800" b="1" i="1" cap="none" spc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tx1"/>
                </a:solidFill>
                <a:effectLst/>
              </a:rPr>
              <a:t>OF LPG IN KHYBER PAKHTUNKHWA UP TO 2034 </a:t>
            </a:r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spPr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-5400000" spcFirstLastPara="1" vertOverflow="ellipsis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</c:ext>
            </c:extLst>
          </c:dLbls>
          <c:cat>
            <c:strRef>
              <c:f>'KP Production for FY 2010-30'!$BV$11:$CT$11</c:f>
              <c:strCache>
                <c:ptCount val="25"/>
                <c:pt idx="0">
                  <c:v>2009-10 </c:v>
                </c:pt>
                <c:pt idx="1">
                  <c:v>2010-11</c:v>
                </c:pt>
                <c:pt idx="2">
                  <c:v>2011-12 </c:v>
                </c:pt>
                <c:pt idx="3">
                  <c:v>2013</c:v>
                </c:pt>
                <c:pt idx="4">
                  <c:v>2014</c:v>
                </c:pt>
                <c:pt idx="5">
                  <c:v>2015</c:v>
                </c:pt>
                <c:pt idx="6">
                  <c:v>2016</c:v>
                </c:pt>
                <c:pt idx="7">
                  <c:v>2017</c:v>
                </c:pt>
                <c:pt idx="8">
                  <c:v>2018</c:v>
                </c:pt>
                <c:pt idx="9">
                  <c:v>2019</c:v>
                </c:pt>
                <c:pt idx="10">
                  <c:v>2020</c:v>
                </c:pt>
                <c:pt idx="11">
                  <c:v>2021</c:v>
                </c:pt>
                <c:pt idx="12">
                  <c:v>2022</c:v>
                </c:pt>
                <c:pt idx="13">
                  <c:v>2023</c:v>
                </c:pt>
                <c:pt idx="14">
                  <c:v>2024</c:v>
                </c:pt>
                <c:pt idx="15">
                  <c:v>2025</c:v>
                </c:pt>
                <c:pt idx="16">
                  <c:v>2026</c:v>
                </c:pt>
                <c:pt idx="17">
                  <c:v>2027</c:v>
                </c:pt>
                <c:pt idx="18">
                  <c:v>2028</c:v>
                </c:pt>
                <c:pt idx="19">
                  <c:v>2029</c:v>
                </c:pt>
                <c:pt idx="20">
                  <c:v>2030</c:v>
                </c:pt>
                <c:pt idx="21">
                  <c:v>2031</c:v>
                </c:pt>
                <c:pt idx="22">
                  <c:v>2032</c:v>
                </c:pt>
                <c:pt idx="23">
                  <c:v>2033</c:v>
                </c:pt>
                <c:pt idx="24">
                  <c:v>2034</c:v>
                </c:pt>
              </c:strCache>
            </c:strRef>
          </c:cat>
          <c:val>
            <c:numRef>
              <c:f>'KP Production for FY 2010-30'!$BV$52:$CT$52</c:f>
              <c:numCache>
                <c:formatCode>_(* #,##0_);_(* \(#,##0\);_(* "-"??_);_(@_)</c:formatCode>
                <c:ptCount val="25"/>
                <c:pt idx="0">
                  <c:v>71</c:v>
                </c:pt>
                <c:pt idx="1">
                  <c:v>119</c:v>
                </c:pt>
                <c:pt idx="2">
                  <c:v>215</c:v>
                </c:pt>
                <c:pt idx="3">
                  <c:v>255</c:v>
                </c:pt>
                <c:pt idx="4">
                  <c:v>320</c:v>
                </c:pt>
                <c:pt idx="5">
                  <c:v>339</c:v>
                </c:pt>
                <c:pt idx="6">
                  <c:v>459.12503911934249</c:v>
                </c:pt>
                <c:pt idx="7">
                  <c:v>851.72799990480212</c:v>
                </c:pt>
                <c:pt idx="8">
                  <c:v>1383.6121957810585</c:v>
                </c:pt>
                <c:pt idx="9">
                  <c:v>1704.8190672318904</c:v>
                </c:pt>
                <c:pt idx="10">
                  <c:v>2082.5461350608089</c:v>
                </c:pt>
                <c:pt idx="11">
                  <c:v>2159.4295174699746</c:v>
                </c:pt>
                <c:pt idx="12">
                  <c:v>2198.2693190014379</c:v>
                </c:pt>
                <c:pt idx="13">
                  <c:v>2212.0399421382058</c:v>
                </c:pt>
                <c:pt idx="14">
                  <c:v>2235.1323708918712</c:v>
                </c:pt>
                <c:pt idx="15">
                  <c:v>2200.2123708918712</c:v>
                </c:pt>
                <c:pt idx="16">
                  <c:v>2200.2123708918712</c:v>
                </c:pt>
                <c:pt idx="17">
                  <c:v>2185.8617181535169</c:v>
                </c:pt>
                <c:pt idx="18">
                  <c:v>2164.9828079333174</c:v>
                </c:pt>
                <c:pt idx="19">
                  <c:v>2116.7042305677323</c:v>
                </c:pt>
                <c:pt idx="20">
                  <c:v>2074.2898270135584</c:v>
                </c:pt>
                <c:pt idx="21">
                  <c:v>1933.2898846027931</c:v>
                </c:pt>
                <c:pt idx="22">
                  <c:v>1578.4241329319671</c:v>
                </c:pt>
                <c:pt idx="23">
                  <c:v>1025.2699353099179</c:v>
                </c:pt>
                <c:pt idx="24">
                  <c:v>739.7365121820493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100"/>
        <c:overlap val="-24"/>
        <c:axId val="81404896"/>
        <c:axId val="81405288"/>
      </c:barChart>
      <c:catAx>
        <c:axId val="81404896"/>
        <c:scaling>
          <c:orientation val="minMax"/>
        </c:scaling>
        <c:delete val="0"/>
        <c:axPos val="b"/>
        <c:numFmt formatCode="General" sourceLinked="0"/>
        <c:majorTickMark val="none"/>
        <c:min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05288"/>
        <c:crosses val="autoZero"/>
        <c:auto val="1"/>
        <c:lblAlgn val="ctr"/>
        <c:lblOffset val="100"/>
        <c:noMultiLvlLbl val="0"/>
      </c:catAx>
      <c:valAx>
        <c:axId val="81405288"/>
        <c:scaling>
          <c:orientation val="minMax"/>
          <c:max val="2500"/>
          <c:min val="0"/>
        </c:scaling>
        <c:delete val="0"/>
        <c:axPos val="l"/>
        <c:majorGridlines>
          <c:spPr>
            <a:ln w="9525" cap="flat" cmpd="sng" algn="ctr">
              <a:solidFill>
                <a:schemeClr val="accent1">
                  <a:lumMod val="60000"/>
                  <a:lumOff val="40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900" b="1" i="0" u="none" strike="noStrike" kern="1200" baseline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400" b="1" i="0">
                    <a:solidFill>
                      <a:schemeClr val="dk1"/>
                    </a:solidFill>
                    <a:latin typeface="+mn-lt"/>
                    <a:ea typeface="+mn-ea"/>
                    <a:cs typeface="+mn-cs"/>
                  </a:rPr>
                  <a:t>TPD</a:t>
                </a:r>
                <a:endParaRPr lang="en-US" sz="1400" b="1" i="0"/>
              </a:p>
            </c:rich>
          </c:tx>
          <c:layout/>
          <c:overlay val="0"/>
          <c:spPr>
            <a:solidFill>
              <a:schemeClr val="lt1"/>
            </a:solidFill>
            <a:ln w="25400" cap="flat" cmpd="sng" algn="ctr">
              <a:solidFill>
                <a:schemeClr val="dk1"/>
              </a:solidFill>
              <a:prstDash val="solid"/>
            </a:ln>
            <a:effectLst/>
          </c:spPr>
        </c:title>
        <c:numFmt formatCode="_(* #,##0_);_(* \(#,##0\);_(* &quot;-&quot;??_);_(@_)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00" b="1" i="0" u="none" strike="noStrike" kern="1200" cap="none" spc="0" baseline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+mn-lt"/>
                <a:ea typeface="+mn-ea"/>
                <a:cs typeface="+mn-cs"/>
              </a:defRPr>
            </a:pPr>
            <a:endParaRPr lang="en-US"/>
          </a:p>
        </c:txPr>
        <c:crossAx val="81404896"/>
        <c:crosses val="autoZero"/>
        <c:crossBetween val="between"/>
      </c:valAx>
      <c:spPr>
        <a:blipFill>
          <a:blip xmlns:r="http://schemas.openxmlformats.org/officeDocument/2006/relationships" r:embed="rId1"/>
          <a:tile tx="0" ty="0" sx="100000" sy="100000" flip="none" algn="tl"/>
        </a:blipFill>
        <a:ln>
          <a:noFill/>
        </a:ln>
        <a:effectLst/>
      </c:spPr>
    </c:plotArea>
    <c:plotVisOnly val="1"/>
    <c:dispBlanksAs val="gap"/>
    <c:showDLblsOverMax val="0"/>
  </c:chart>
  <c:spPr>
    <a:solidFill>
      <a:schemeClr val="accent1">
        <a:lumMod val="40000"/>
        <a:lumOff val="60000"/>
      </a:schemeClr>
    </a:solidFill>
    <a:ln w="9525" cap="flat" cmpd="sng" algn="ctr">
      <a:gradFill>
        <a:gsLst>
          <a:gs pos="0">
            <a:schemeClr val="accent1">
              <a:lumMod val="5000"/>
              <a:lumOff val="95000"/>
            </a:schemeClr>
          </a:gs>
          <a:gs pos="74000">
            <a:schemeClr val="accent1">
              <a:lumMod val="45000"/>
              <a:lumOff val="55000"/>
            </a:schemeClr>
          </a:gs>
          <a:gs pos="83000">
            <a:schemeClr val="accent1">
              <a:lumMod val="45000"/>
              <a:lumOff val="55000"/>
            </a:schemeClr>
          </a:gs>
          <a:gs pos="100000">
            <a:schemeClr val="accent1">
              <a:lumMod val="30000"/>
              <a:lumOff val="70000"/>
            </a:schemeClr>
          </a:gs>
        </a:gsLst>
        <a:lin ang="5400000" scaled="1"/>
      </a:gradFill>
      <a:round/>
    </a:ln>
    <a:effectLst/>
  </c:spPr>
  <c:txPr>
    <a:bodyPr/>
    <a:lstStyle/>
    <a:p>
      <a:pPr>
        <a:defRPr/>
      </a:pPr>
      <a:endParaRPr lang="en-US"/>
    </a:p>
  </c:txPr>
  <c:externalData r:id="rId2">
    <c:autoUpdate val="0"/>
  </c:externalData>
  <c:userShapes r:id="rId3"/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2"/>
            <c:bubble3D val="0"/>
            <c:explosion val="1"/>
          </c:dPt>
          <c:dLbls>
            <c:dLbl>
              <c:idx val="0"/>
              <c:layout>
                <c:manualLayout>
                  <c:x val="-0.16816875569125289"/>
                  <c:y val="-1.6410166970171072E-2"/>
                </c:manualLayout>
              </c:layout>
              <c:tx>
                <c:rich>
                  <a:bodyPr/>
                  <a:lstStyle/>
                  <a:p>
                    <a:r>
                      <a:rPr lang="en-US" sz="2800" dirty="0"/>
                      <a:t>KP
50%</a:t>
                    </a:r>
                  </a:p>
                </c:rich>
              </c:tx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0.1793657935615191"/>
                  <c:y val="-0.11671825386647516"/>
                </c:manualLayout>
              </c:layout>
              <c:spPr/>
              <c:txPr>
                <a:bodyPr/>
                <a:lstStyle/>
                <a:p>
                  <a:pPr>
                    <a:defRPr sz="28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9.9740344956880389E-2"/>
                  <c:y val="0.18641155197619838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0.24231004606567036"/>
                  <c:y val="1.3680781758957655E-2"/>
                </c:manualLayout>
              </c:layout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KP</c:v>
                </c:pt>
                <c:pt idx="1">
                  <c:v>Sindh</c:v>
                </c:pt>
                <c:pt idx="2">
                  <c:v>Punjab</c:v>
                </c:pt>
                <c:pt idx="3">
                  <c:v>Balochistan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 formatCode="_(* #,##0_);_(* \(#,##0\);_(* &quot;-&quot;??_);_(@_)">
                  <c:v>16737766</c:v>
                </c:pt>
                <c:pt idx="1">
                  <c:v>11641150</c:v>
                </c:pt>
                <c:pt idx="2">
                  <c:v>5058633</c:v>
                </c:pt>
                <c:pt idx="3">
                  <c:v>27983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Lbls>
            <c:dLbl>
              <c:idx val="0"/>
              <c:layout>
                <c:manualLayout>
                  <c:x val="0.14114789222775725"/>
                  <c:y val="1.5635179153094463E-2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-0.1517032245969254"/>
                  <c:y val="0.11750350098745804"/>
                </c:manualLayout>
              </c:layout>
              <c:spPr/>
              <c:txPr>
                <a:bodyPr/>
                <a:lstStyle/>
                <a:p>
                  <a:pPr>
                    <a:defRPr sz="24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2"/>
              <c:layout>
                <c:manualLayout>
                  <c:x val="0.12255088649633078"/>
                  <c:y val="-0.29040539639385465"/>
                </c:manualLayout>
              </c:layout>
              <c:spPr/>
              <c:txPr>
                <a:bodyPr/>
                <a:lstStyle/>
                <a:p>
                  <a:pPr>
                    <a:defRPr sz="28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3"/>
              <c:layout>
                <c:manualLayout>
                  <c:x val="-7.7298462692163478E-2"/>
                  <c:y val="1.5635179153094463E-2"/>
                </c:manualLayout>
              </c:layout>
              <c:spPr/>
              <c:txPr>
                <a:bodyPr/>
                <a:lstStyle/>
                <a:p>
                  <a:pPr>
                    <a:defRPr sz="2000"/>
                  </a:pPr>
                  <a:endParaRPr lang="en-US"/>
                </a:p>
              </c:txPr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/>
            </c:extLst>
          </c:dLbls>
          <c:cat>
            <c:strRef>
              <c:f>Sheet1!$A$2:$A$5</c:f>
              <c:strCache>
                <c:ptCount val="4"/>
                <c:pt idx="0">
                  <c:v>KP</c:v>
                </c:pt>
                <c:pt idx="1">
                  <c:v>Sindh</c:v>
                </c:pt>
                <c:pt idx="2">
                  <c:v>Punjab</c:v>
                </c:pt>
                <c:pt idx="3">
                  <c:v>Balochistan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1112208</c:v>
                </c:pt>
                <c:pt idx="1">
                  <c:v>4801705</c:v>
                </c:pt>
                <c:pt idx="2">
                  <c:v>13272086</c:v>
                </c:pt>
                <c:pt idx="3">
                  <c:v>1986648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0.60707</cdr:x>
      <cdr:y>0.18033</cdr:y>
    </cdr:from>
    <cdr:to>
      <cdr:x>0.98144</cdr:x>
      <cdr:y>0.2459</cdr:y>
    </cdr:to>
    <cdr:cxnSp macro="">
      <cdr:nvCxnSpPr>
        <cdr:cNvPr id="3" name="Straight Arrow Connector 2"/>
        <cdr:cNvCxnSpPr/>
      </cdr:nvCxnSpPr>
      <cdr:spPr>
        <a:xfrm xmlns:a="http://schemas.openxmlformats.org/drawingml/2006/main" flipV="1">
          <a:off x="5436990" y="838200"/>
          <a:ext cx="3352800" cy="304802"/>
        </a:xfrm>
        <a:prstGeom xmlns:a="http://schemas.openxmlformats.org/drawingml/2006/main" prst="straightConnector1">
          <a:avLst/>
        </a:prstGeom>
        <a:ln xmlns:a="http://schemas.openxmlformats.org/drawingml/2006/main">
          <a:tailEnd type="triangle"/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1">
          <a:schemeClr val="dk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5EE383-EEB8-4251-8951-95C8E7D403BD}" type="datetimeFigureOut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4400" y="744538"/>
            <a:ext cx="4965700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7415"/>
            <a:ext cx="5435600" cy="446913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33106"/>
            <a:ext cx="2944283" cy="49657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38402C3-0594-4295-B56E-AE9C6DB85C0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75774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lIns="89725" tIns="44862" rIns="89725" bIns="44862" numCol="1" anchor="t" anchorCtr="0" compatLnSpc="1">
            <a:prstTxWarp prst="textNoShape">
              <a:avLst/>
            </a:prstTxWarp>
          </a:bodyPr>
          <a:lstStyle/>
          <a:p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2828117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43ACB-ECAA-4F78-AFE8-0DBF7C78B5EB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D2A-7132-4763-A158-A2DC8C8C8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439609-1621-493F-A27D-D70A0FE01854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D2A-7132-4763-A158-A2DC8C8C8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3DD405-ADA5-420C-B0C7-60668B8BE4DB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D2A-7132-4763-A158-A2DC8C8C8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720A4E-D7AC-4A85-B15E-B7B208581C40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D2A-7132-4763-A158-A2DC8C8C8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0FED9A-B606-4F5C-985A-4860A177C420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D2A-7132-4763-A158-A2DC8C8C8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57E73-B1EE-4337-995E-80783CA03910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D2A-7132-4763-A158-A2DC8C8C8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54793B-4FA9-42DC-8FA6-26E121723215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D2A-7132-4763-A158-A2DC8C8C8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4010AF-6AC1-4B1E-9B54-9D1FE114F01E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D2A-7132-4763-A158-A2DC8C8C8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BB3C34-4DBB-4D58-A679-54E8699CC401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D2A-7132-4763-A158-A2DC8C8C8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9E6CE2-5612-41AF-914A-F749E9076E9A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D2A-7132-4763-A158-A2DC8C8C8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59CD9-4220-424B-AA0D-1B7D42BD85C3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D2A-7132-4763-A158-A2DC8C8C885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g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gi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DE51CB-55DF-441B-A810-EB17D103EA2E}" type="datetime1">
              <a:rPr lang="en-US" smtClean="0"/>
              <a:pPr/>
              <a:t>10/14/2015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509BD2A-7132-4763-A158-A2DC8C8C8858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Rectangle 6"/>
          <p:cNvSpPr/>
          <p:nvPr userDrawn="1"/>
        </p:nvSpPr>
        <p:spPr>
          <a:xfrm>
            <a:off x="0" y="-6350"/>
            <a:ext cx="9144000" cy="844549"/>
          </a:xfrm>
          <a:prstGeom prst="rect">
            <a:avLst/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 userDrawn="1"/>
        </p:nvSpPr>
        <p:spPr>
          <a:xfrm>
            <a:off x="0" y="6569032"/>
            <a:ext cx="9144000" cy="29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200" b="1" dirty="0" smtClean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KHYBER </a:t>
            </a:r>
            <a:r>
              <a:rPr lang="en-US" sz="1200" b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PAKHTUNKHWA OIL &amp; GAS COMPANY LIMITED (KPOGCL)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1396" y="45793"/>
            <a:ext cx="848621" cy="79240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83" y="-4917"/>
            <a:ext cx="816917" cy="83648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gif"/><Relationship Id="rId5" Type="http://schemas.openxmlformats.org/officeDocument/2006/relationships/hyperlink" Target="http://media.photobucket.com/image/pakistan%20flag/kamran19_h/Animated-Flag-Pakistan.gif?o=6" TargetMode="External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8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9.xml"/><Relationship Id="rId4" Type="http://schemas.openxmlformats.org/officeDocument/2006/relationships/image" Target="../media/image9.e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chart" Target="../charts/chart10.xml"/><Relationship Id="rId1" Type="http://schemas.openxmlformats.org/officeDocument/2006/relationships/slideLayout" Target="../slideLayouts/slideLayout2.xml"/><Relationship Id="rId5" Type="http://schemas.openxmlformats.org/officeDocument/2006/relationships/chart" Target="../charts/chart11.xml"/><Relationship Id="rId4" Type="http://schemas.openxmlformats.org/officeDocument/2006/relationships/image" Target="../media/image9.e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png"/><Relationship Id="rId4" Type="http://schemas.openxmlformats.org/officeDocument/2006/relationships/hyperlink" Target="http://www.kpogcl.com.p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Relationship Id="rId4" Type="http://schemas.openxmlformats.org/officeDocument/2006/relationships/chart" Target="../charts/char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presentation 2\Bismillah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" name="Picture 0" descr="Insignia_of_Khyber_Pakhtunkhw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643281"/>
            <a:ext cx="1447800" cy="12147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124" name="Rectangle 1"/>
          <p:cNvSpPr>
            <a:spLocks noChangeArrowheads="1"/>
          </p:cNvSpPr>
          <p:nvPr/>
        </p:nvSpPr>
        <p:spPr bwMode="auto">
          <a:xfrm>
            <a:off x="304800" y="1045029"/>
            <a:ext cx="8610600" cy="8756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Palatino Linotype" pitchFamily="18" charset="0"/>
              </a:rPr>
              <a:t>Government of Khyber Pakhtunkhwa</a:t>
            </a:r>
          </a:p>
          <a:p>
            <a:pPr algn="ctr"/>
            <a:r>
              <a:rPr lang="en-US" sz="2800" b="1" dirty="0" smtClean="0">
                <a:solidFill>
                  <a:srgbClr val="FFC000"/>
                </a:solidFill>
                <a:latin typeface="Palatino Linotype" pitchFamily="18" charset="0"/>
              </a:rPr>
              <a:t>Energy &amp; Power Department</a:t>
            </a:r>
          </a:p>
          <a:p>
            <a:pPr algn="ctr"/>
            <a:r>
              <a:rPr lang="en-US" sz="2800" b="1" dirty="0" smtClean="0">
                <a:solidFill>
                  <a:srgbClr val="FF0000"/>
                </a:solidFill>
                <a:latin typeface="Palatino Linotype" pitchFamily="18" charset="0"/>
              </a:rPr>
              <a:t>KPOGCL</a:t>
            </a:r>
          </a:p>
          <a:p>
            <a:pPr algn="ctr"/>
            <a:endParaRPr lang="en-US" sz="2800" b="1" dirty="0">
              <a:solidFill>
                <a:srgbClr val="FF0000"/>
              </a:solidFill>
              <a:latin typeface="Palatino Linotype" pitchFamily="18" charset="0"/>
            </a:endParaRPr>
          </a:p>
          <a:p>
            <a:pPr algn="ctr"/>
            <a:endParaRPr lang="en-US" sz="3700" b="1" dirty="0" smtClean="0">
              <a:solidFill>
                <a:srgbClr val="FFC000"/>
              </a:solidFill>
              <a:latin typeface="Palatino Linotype" pitchFamily="18" charset="0"/>
            </a:endParaRPr>
          </a:p>
          <a:p>
            <a:pPr algn="ctr"/>
            <a:r>
              <a:rPr lang="en-GB" sz="4400" b="1" dirty="0" smtClean="0">
                <a:solidFill>
                  <a:srgbClr val="FFFF00"/>
                </a:solidFill>
              </a:rPr>
              <a:t>ENERGY SECURITY of PAKISTAN via</a:t>
            </a:r>
          </a:p>
          <a:p>
            <a:pPr algn="ctr"/>
            <a:r>
              <a:rPr lang="en-GB" sz="4400" b="1" dirty="0" smtClean="0">
                <a:solidFill>
                  <a:srgbClr val="FFFF00"/>
                </a:solidFill>
              </a:rPr>
              <a:t>Indigenous Oil &amp; Gas Exploration</a:t>
            </a:r>
          </a:p>
          <a:p>
            <a:pPr algn="ctr"/>
            <a:r>
              <a:rPr lang="en-GB" sz="4400" b="1" dirty="0" smtClean="0">
                <a:solidFill>
                  <a:srgbClr val="FFC000"/>
                </a:solidFill>
              </a:rPr>
              <a:t>Presentation </a:t>
            </a:r>
            <a:r>
              <a:rPr lang="en-GB" sz="4400" b="1" dirty="0" smtClean="0">
                <a:solidFill>
                  <a:srgbClr val="FFC000"/>
                </a:solidFill>
              </a:rPr>
              <a:t>to Press</a:t>
            </a:r>
            <a:endParaRPr lang="en-GB" sz="3200" b="1" dirty="0" smtClean="0">
              <a:solidFill>
                <a:srgbClr val="FFC000"/>
              </a:solidFill>
            </a:endParaRPr>
          </a:p>
          <a:p>
            <a:pPr algn="ctr"/>
            <a:r>
              <a:rPr lang="en-GB" sz="3200" b="1" dirty="0" smtClean="0">
                <a:solidFill>
                  <a:srgbClr val="FFFF00"/>
                </a:solidFill>
              </a:rPr>
              <a:t>13-Oct-2015</a:t>
            </a:r>
            <a:r>
              <a:rPr lang="en-GB" sz="3200" b="1" dirty="0" smtClean="0"/>
              <a:t/>
            </a:r>
            <a:br>
              <a:rPr lang="en-GB" sz="3200" b="1" dirty="0" smtClean="0"/>
            </a:br>
            <a:r>
              <a:rPr lang="en-GB" sz="5400" b="1" dirty="0" smtClean="0"/>
              <a:t>- </a:t>
            </a:r>
            <a:endParaRPr lang="en-US" sz="5400" b="1" u="sng" dirty="0" smtClean="0">
              <a:solidFill>
                <a:srgbClr val="FF0000"/>
              </a:solidFill>
            </a:endParaRPr>
          </a:p>
          <a:p>
            <a:pPr algn="ctr"/>
            <a:endParaRPr lang="en-US" sz="36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 smtClean="0">
              <a:solidFill>
                <a:schemeClr val="bg1"/>
              </a:solidFill>
            </a:endParaRPr>
          </a:p>
          <a:p>
            <a:pPr algn="ctr"/>
            <a:endParaRPr lang="en-US" sz="2800" b="1" dirty="0">
              <a:solidFill>
                <a:schemeClr val="bg1"/>
              </a:solidFill>
            </a:endParaRPr>
          </a:p>
          <a:p>
            <a:pPr algn="ctr"/>
            <a:r>
              <a:rPr lang="en-US" sz="2800" b="1" dirty="0" smtClean="0">
                <a:solidFill>
                  <a:schemeClr val="bg1"/>
                </a:solidFill>
              </a:rPr>
              <a:t>29-09-2015</a:t>
            </a:r>
          </a:p>
          <a:p>
            <a:pPr algn="ctr"/>
            <a:r>
              <a:rPr lang="en-US" sz="4000" b="1" dirty="0" smtClean="0">
                <a:solidFill>
                  <a:srgbClr val="FFC000"/>
                </a:solidFill>
              </a:rPr>
              <a:t> </a:t>
            </a:r>
            <a:r>
              <a:rPr lang="en-US" sz="4000" dirty="0" smtClean="0"/>
              <a:t> </a:t>
            </a:r>
          </a:p>
          <a:p>
            <a:pPr algn="ctr"/>
            <a:r>
              <a:rPr lang="en-US" sz="2400" dirty="0" smtClean="0"/>
              <a:t> </a:t>
            </a:r>
            <a:endParaRPr lang="en-US" sz="2400" dirty="0">
              <a:solidFill>
                <a:srgbClr val="FFC000"/>
              </a:solidFill>
              <a:latin typeface="Palatino Linotype" pitchFamily="18" charset="0"/>
            </a:endParaRPr>
          </a:p>
        </p:txBody>
      </p:sp>
      <p:pic>
        <p:nvPicPr>
          <p:cNvPr id="5126" name="Picture 2" descr="http://th80.photobucket.com/albums/j191/kamran19_h/th_Animated-Flag-Pakistan.gif">
            <a:hlinkClick r:id="rId5"/>
          </p:cNvPr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20000" y="0"/>
            <a:ext cx="15240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400" y="5674969"/>
            <a:ext cx="1371600" cy="1183031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E5304A-3940-4F14-8239-83CBC1929919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7149"/>
            <a:ext cx="9144000" cy="75341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 smtClean="0">
                <a:solidFill>
                  <a:schemeClr val="tx1"/>
                </a:solidFill>
              </a:rPr>
              <a:t>    </a:t>
            </a:r>
            <a:r>
              <a:rPr lang="en-US" sz="2400" b="1" dirty="0" smtClean="0">
                <a:solidFill>
                  <a:srgbClr val="FFFF00"/>
                </a:solidFill>
              </a:rPr>
              <a:t>PRODUCTION FORECAST OF OIL, GAS &amp; LPG IN KHYBER PAKHTUNKHWA (Conservative Scenario)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9032"/>
            <a:ext cx="9144000" cy="29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/>
              <a:t>KHYBER PAKHTUNKHWA OIL &amp; GAS COMPANY LIMITED (KPOGCL)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1"/>
            <a:ext cx="743385" cy="734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32" y="-57149"/>
            <a:ext cx="715025" cy="73215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0" y="1219200"/>
          <a:ext cx="9081657" cy="4572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9" name="Straight Arrow Connector 8"/>
          <p:cNvCxnSpPr/>
          <p:nvPr/>
        </p:nvCxnSpPr>
        <p:spPr>
          <a:xfrm flipV="1">
            <a:off x="6553200" y="2057400"/>
            <a:ext cx="2438400" cy="2286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25194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09BD2A-7132-4763-A158-A2DC8C8C8858}" type="slidenum">
              <a:rPr lang="en-US" smtClean="0"/>
              <a:pPr/>
              <a:t>11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161365" y="1045027"/>
            <a:ext cx="884816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A Provincial Holding Company by the Federal Government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Letter from Energy &amp; Power </a:t>
            </a:r>
            <a:r>
              <a:rPr lang="en-US" sz="3200" dirty="0" err="1" smtClean="0">
                <a:latin typeface="Times New Roman" pitchFamily="18" charset="0"/>
                <a:cs typeface="Times New Roman" pitchFamily="18" charset="0"/>
              </a:rPr>
              <a:t>Deptt</a:t>
            </a: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, Government of Khyber Pakhtunkhwa to Ministry of Petroleum – attached at Annex-A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Letter from Home Dept to all Commissioners and Regional Police Officers - attached at Annex-B</a:t>
            </a:r>
          </a:p>
          <a:p>
            <a:pPr marL="514350" indent="-514350">
              <a:buFont typeface="+mj-lt"/>
              <a:buAutoNum type="arabicPeriod"/>
            </a:pPr>
            <a:r>
              <a:rPr lang="en-US" sz="3200" dirty="0" smtClean="0">
                <a:latin typeface="Times New Roman" pitchFamily="18" charset="0"/>
                <a:cs typeface="Times New Roman" pitchFamily="18" charset="0"/>
              </a:rPr>
              <a:t>Letter from Director General Petroleum Concession to oil and gas Exploration &amp; Production and Service Companies - attached at Annex-C</a:t>
            </a:r>
          </a:p>
          <a:p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820271" y="146941"/>
            <a:ext cx="851373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KPOGCL to Coordinate</a:t>
            </a:r>
            <a:endParaRPr lang="en-US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7149"/>
            <a:ext cx="9144000" cy="75341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FF00"/>
                </a:solidFill>
              </a:rPr>
              <a:t>PRODUCTION FORECAST OF OIL, GAS &amp; LPG IN KHYBER PAKHTUNKHWA (Conservative Scenario)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69032"/>
            <a:ext cx="9144000" cy="29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/>
              <a:t>KHYBER PAKHTUNKHWA OIL &amp; GAS COMPANY LIMITED (KPOGCL)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7391"/>
            <a:ext cx="743385" cy="694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75" y="124584"/>
            <a:ext cx="715025" cy="732151"/>
          </a:xfrm>
          <a:prstGeom prst="rect">
            <a:avLst/>
          </a:prstGeom>
        </p:spPr>
      </p:pic>
      <p:graphicFrame>
        <p:nvGraphicFramePr>
          <p:cNvPr id="9" name="Chart 8"/>
          <p:cNvGraphicFramePr>
            <a:graphicFrameLocks/>
          </p:cNvGraphicFramePr>
          <p:nvPr>
            <p:extLst/>
          </p:nvPr>
        </p:nvGraphicFramePr>
        <p:xfrm>
          <a:off x="87889" y="1066800"/>
          <a:ext cx="8993768" cy="48006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10" name="Straight Arrow Connector 9"/>
          <p:cNvCxnSpPr/>
          <p:nvPr/>
        </p:nvCxnSpPr>
        <p:spPr>
          <a:xfrm flipV="1">
            <a:off x="6477000" y="1905000"/>
            <a:ext cx="2438400" cy="30480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6127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7149"/>
            <a:ext cx="9144000" cy="75341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PRODUCTION FORECAST OF OIL, GAS &amp; LPG IN KHYBER PAKHTUNKHWA (Conservative Scenario)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69032"/>
            <a:ext cx="9144000" cy="29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/>
              <a:t>KHYBER PAKHTUNKHWA OIL &amp; GAS COMPANY LIMITED (KPOGCL)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609" y="12756"/>
            <a:ext cx="743385" cy="694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32" y="-57149"/>
            <a:ext cx="715025" cy="732151"/>
          </a:xfrm>
          <a:prstGeom prst="rect">
            <a:avLst/>
          </a:prstGeom>
        </p:spPr>
      </p:pic>
      <p:graphicFrame>
        <p:nvGraphicFramePr>
          <p:cNvPr id="7" name="Chart 6"/>
          <p:cNvGraphicFramePr>
            <a:graphicFrameLocks/>
          </p:cNvGraphicFramePr>
          <p:nvPr>
            <p:extLst/>
          </p:nvPr>
        </p:nvGraphicFramePr>
        <p:xfrm>
          <a:off x="125610" y="1143000"/>
          <a:ext cx="8956048" cy="4648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52485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FF00"/>
                </a:solidFill>
              </a:rPr>
              <a:t>Crude Oil Production &amp; Use</a:t>
            </a:r>
            <a:r>
              <a:rPr lang="en-US" sz="3200" b="1" u="sng" dirty="0" smtClean="0">
                <a:solidFill>
                  <a:srgbClr val="FFFF00"/>
                </a:solidFill>
              </a:rPr>
              <a:t/>
            </a:r>
            <a:br>
              <a:rPr lang="en-US" sz="3200" b="1" u="sng" dirty="0" smtClean="0">
                <a:solidFill>
                  <a:srgbClr val="FFFF00"/>
                </a:solidFill>
              </a:rPr>
            </a:br>
            <a:r>
              <a:rPr lang="en-US" sz="1400" b="1" u="sng" dirty="0" smtClean="0">
                <a:solidFill>
                  <a:srgbClr val="FFFF00"/>
                </a:solidFill>
              </a:rPr>
              <a:t>(Pakistan Energy Year Book 2014)</a:t>
            </a:r>
            <a:endParaRPr lang="en-US" sz="1800" b="1" u="sng" dirty="0">
              <a:solidFill>
                <a:srgbClr val="FFFF00"/>
              </a:solidFill>
            </a:endParaRPr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304800" y="1600200"/>
          <a:ext cx="4419600" cy="41338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E155D78-D076-42A6-8C86-CE9A0B3AD045}" type="slidenum">
              <a:rPr lang="en-US" smtClean="0"/>
              <a:pPr/>
              <a:t>14</a:t>
            </a:fld>
            <a:endParaRPr lang="en-US"/>
          </a:p>
        </p:txBody>
      </p:sp>
      <p:pic>
        <p:nvPicPr>
          <p:cNvPr id="7" name="Picture 6" descr="Insignia of Khyber Pakhtunkhw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620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82867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ontent Placeholder 4"/>
          <p:cNvGraphicFramePr>
            <a:graphicFrameLocks/>
          </p:cNvGraphicFramePr>
          <p:nvPr>
            <p:extLst/>
          </p:nvPr>
        </p:nvGraphicFramePr>
        <p:xfrm>
          <a:off x="4191000" y="2667000"/>
          <a:ext cx="4267200" cy="38290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16648789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9762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u="sng" dirty="0" smtClean="0">
                <a:solidFill>
                  <a:srgbClr val="FFFF00"/>
                </a:solidFill>
              </a:rPr>
              <a:t>Natural Gas Production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r>
              <a:rPr lang="en-US" sz="1400" b="1" u="sng" dirty="0" smtClean="0"/>
              <a:t>(Pakistan Energy Year Book 2014)</a:t>
            </a:r>
            <a:endParaRPr lang="en-US" sz="1200" b="1" u="sng" dirty="0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"/>
            <p:extLst/>
          </p:nvPr>
        </p:nvGraphicFramePr>
        <p:xfrm>
          <a:off x="457200" y="1600200"/>
          <a:ext cx="3429000" cy="3429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/>
          <a:lstStyle/>
          <a:p>
            <a:fld id="{BE155D78-D076-42A6-8C86-CE9A0B3AD045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" name="Picture 6" descr="Insignia of Khyber Pakhtunkhwa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304800"/>
            <a:ext cx="762000" cy="533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8600" y="228600"/>
            <a:ext cx="828675" cy="685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9" name="Content Placeholder 4"/>
          <p:cNvGraphicFramePr>
            <a:graphicFrameLocks/>
          </p:cNvGraphicFramePr>
          <p:nvPr>
            <p:extLst/>
          </p:nvPr>
        </p:nvGraphicFramePr>
        <p:xfrm>
          <a:off x="4343400" y="2667000"/>
          <a:ext cx="3581400" cy="306704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</p:spTree>
    <p:extLst>
      <p:ext uri="{BB962C8B-B14F-4D97-AF65-F5344CB8AC3E}">
        <p14:creationId xmlns:p14="http://schemas.microsoft.com/office/powerpoint/2010/main" val="2041321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7149"/>
            <a:ext cx="9144000" cy="75341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5" name="Rectangle 4"/>
          <p:cNvSpPr/>
          <p:nvPr/>
        </p:nvSpPr>
        <p:spPr>
          <a:xfrm>
            <a:off x="0" y="6569032"/>
            <a:ext cx="9144000" cy="29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/>
              <a:t>KHYBER PAKHTUNKHWA OIL &amp; GAS COMPANY LIMITED (KPOGCL)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" y="2125"/>
            <a:ext cx="743385" cy="694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32" y="-57149"/>
            <a:ext cx="715025" cy="732151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0" y="2819400"/>
            <a:ext cx="8686800" cy="914400"/>
          </a:xfrm>
          <a:prstGeom prst="rect">
            <a:avLst/>
          </a:prstGeom>
        </p:spPr>
        <p:txBody>
          <a:bodyPr/>
          <a:lstStyle/>
          <a:p>
            <a:pPr marL="342900" lvl="0" indent="-342900" algn="ctr">
              <a:spcBef>
                <a:spcPct val="20000"/>
              </a:spcBef>
              <a:defRPr/>
            </a:pPr>
            <a:r>
              <a:rPr lang="de-DE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Thanks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de-DE" sz="3200" dirty="0" smtClean="0">
                <a:solidFill>
                  <a:srgbClr val="0000CC"/>
                </a:solidFill>
                <a:latin typeface="Times New Roman" pitchFamily="18" charset="0"/>
                <a:cs typeface="Times New Roman" pitchFamily="18" charset="0"/>
              </a:rPr>
              <a:t>Q&amp;A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r>
              <a:rPr lang="de-DE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de-DE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RAZIUDDIN </a:t>
            </a:r>
            <a:r>
              <a:rPr lang="de-DE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(RAZI)</a:t>
            </a:r>
            <a:br>
              <a:rPr lang="de-DE" sz="2000" b="1" i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de-DE" sz="2000" b="1" i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CEO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KP Oil &amp; Gas Company Ltd. (KPOGCL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)</a:t>
            </a:r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www.kpogcl.com.pk</a:t>
            </a:r>
            <a:r>
              <a:rPr lang="en-US" sz="20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n-US" sz="2000" b="1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Cell +92 300 500 1038, +92 333 538 0240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Phone: +92 91 5615142-8 Fax: +92 91 5615149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Email:  razi.ceo@kpogcl.com.pk </a:t>
            </a:r>
          </a:p>
          <a:p>
            <a:pPr algn="ctr"/>
            <a:r>
              <a:rPr lang="en-US" sz="20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Peshawar, PAKISTAN</a:t>
            </a:r>
          </a:p>
          <a:p>
            <a:pPr marL="342900" lvl="0" indent="-342900" algn="ctr">
              <a:spcBef>
                <a:spcPct val="20000"/>
              </a:spcBef>
              <a:defRPr/>
            </a:pP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rgbClr val="C00000"/>
              </a:solidFill>
              <a:effectLst/>
              <a:uLnTx/>
              <a:uFillTx/>
            </a:endParaRPr>
          </a:p>
        </p:txBody>
      </p:sp>
      <p:pic>
        <p:nvPicPr>
          <p:cNvPr id="7" name="Picture 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67000" y="675003"/>
            <a:ext cx="3124200" cy="21443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99061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 bwMode="auto">
          <a:xfrm>
            <a:off x="635310" y="0"/>
            <a:ext cx="8229600" cy="691885"/>
          </a:xfrm>
        </p:spPr>
        <p:txBody>
          <a:bodyPr wrap="square" numCol="1" anchorCtr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en-US" sz="3800" b="1" u="sng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PAKISTAN ENERGY SECURITY</a:t>
            </a:r>
            <a:endParaRPr lang="en-US" sz="3800" b="1" u="sng" dirty="0" smtClean="0">
              <a:solidFill>
                <a:srgbClr val="FFFF00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161365" y="1089212"/>
            <a:ext cx="8888506" cy="5228461"/>
          </a:xfrm>
        </p:spPr>
        <p:txBody>
          <a:bodyPr>
            <a:normAutofit/>
          </a:bodyPr>
          <a:lstStyle/>
          <a:p>
            <a:pPr marL="514350" indent="-514350" algn="just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KP is blessed with large Oil &amp; Gas reserves –a new geological frontline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KPOGCL formed to facilitate Oil and gas Exploration &amp; Production companies in KP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Annual KP Production can reach 160,000 barrels/day 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National Savings Annual: $ 3.5 Billion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Annual KP Gas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Production can reach 1.5 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billion cubic 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feet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National Savings Annual: $ </a:t>
            </a: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5.7 Billion</a:t>
            </a:r>
          </a:p>
          <a:p>
            <a:pPr marL="514350" indent="-514350" algn="just">
              <a:buClr>
                <a:schemeClr val="tx1"/>
              </a:buClr>
              <a:buFont typeface="+mj-lt"/>
              <a:buAutoNum type="arabicPeriod"/>
              <a:defRPr/>
            </a:pPr>
            <a:r>
              <a:rPr lang="en-US" sz="28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Seepages in millions of $ evaporating</a:t>
            </a:r>
            <a:endParaRPr lang="en-US" sz="35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Clr>
                <a:schemeClr val="accent5"/>
              </a:buClr>
              <a:buFont typeface="Wingdings" pitchFamily="2" charset="2"/>
              <a:buChar char="§"/>
              <a:defRPr/>
            </a:pP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868" name="Slide Number Placeholder 3"/>
          <p:cNvSpPr txBox="1">
            <a:spLocks/>
          </p:cNvSpPr>
          <p:nvPr/>
        </p:nvSpPr>
        <p:spPr bwMode="auto">
          <a:xfrm>
            <a:off x="8658225" y="6492875"/>
            <a:ext cx="561975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fld id="{B775F143-68FE-4FB0-8B41-98105C92A145}" type="slidenum">
              <a:rPr lang="en-US"/>
              <a:pPr/>
              <a:t>2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KPOGCL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8D9AD5-F248-4919-864A-CFD76CC027D6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1026" name="Picture 2" descr="C:\Users\Kpogcl\Desktop\KPOGCL-Administration KP Block Map-09-10-2015-MA MR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5359" y="874059"/>
            <a:ext cx="8593282" cy="534795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47657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1122363"/>
            <a:ext cx="7924800" cy="2387600"/>
          </a:xfrm>
        </p:spPr>
        <p:txBody>
          <a:bodyPr>
            <a:normAutofit/>
          </a:bodyPr>
          <a:lstStyle/>
          <a:p>
            <a:r>
              <a:rPr lang="en-US" sz="5400" b="1" u="sng" dirty="0" smtClean="0">
                <a:solidFill>
                  <a:srgbClr val="FF0000"/>
                </a:solidFill>
              </a:rPr>
              <a:t>Recoverable Potential of KP</a:t>
            </a:r>
            <a:endParaRPr lang="en-US" sz="5400" b="1" u="sng" dirty="0">
              <a:solidFill>
                <a:srgbClr val="FF0000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4000" b="1" dirty="0" smtClean="0">
                <a:solidFill>
                  <a:srgbClr val="00B050"/>
                </a:solidFill>
              </a:rPr>
              <a:t>10 TCF Gas</a:t>
            </a:r>
          </a:p>
          <a:p>
            <a:r>
              <a:rPr lang="en-US" sz="4000" b="1" dirty="0" smtClean="0">
                <a:solidFill>
                  <a:srgbClr val="00B050"/>
                </a:solidFill>
              </a:rPr>
              <a:t>600 Million Barrels of Oil</a:t>
            </a:r>
          </a:p>
          <a:p>
            <a:endParaRPr lang="en-US" sz="4000" b="1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418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16200000">
            <a:off x="5382567" y="3085964"/>
            <a:ext cx="6172200" cy="325734"/>
          </a:xfrm>
        </p:spPr>
        <p:txBody>
          <a:bodyPr>
            <a:noAutofit/>
          </a:bodyPr>
          <a:lstStyle/>
          <a:p>
            <a:pPr algn="ctr"/>
            <a:r>
              <a:rPr lang="en-US" sz="3600" b="1" dirty="0">
                <a:latin typeface="Calibri" pitchFamily="34" charset="0"/>
              </a:rPr>
              <a:t>KPK Exploration Blocks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5682678"/>
              </p:ext>
            </p:extLst>
          </p:nvPr>
        </p:nvGraphicFramePr>
        <p:xfrm>
          <a:off x="380998" y="304814"/>
          <a:ext cx="7848601" cy="586738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38258"/>
                <a:gridCol w="2978597"/>
                <a:gridCol w="1965873"/>
                <a:gridCol w="1965873"/>
              </a:tblGrid>
              <a:tr h="290006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 err="1">
                          <a:effectLst/>
                        </a:rPr>
                        <a:t>S.No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900" kern="1200" dirty="0">
                          <a:effectLst/>
                        </a:rPr>
                        <a:t>Exploration License</a:t>
                      </a:r>
                      <a:endParaRPr lang="en-US" sz="9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Active 2015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kern="1200" dirty="0" smtClean="0">
                          <a:effectLst/>
                        </a:rPr>
                        <a:t>Inactive 2013</a:t>
                      </a:r>
                      <a:endParaRPr lang="en-US" sz="12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4847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1.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TAL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Gravity</a:t>
                      </a:r>
                      <a:r>
                        <a:rPr lang="en-US" sz="1000" b="1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Survey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800" b="1" kern="120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Some</a:t>
                      </a:r>
                      <a:r>
                        <a:rPr lang="en-US" sz="800" b="1" kern="1200" baseline="0" dirty="0" smtClean="0">
                          <a:solidFill>
                            <a:srgbClr val="FF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work/Production</a:t>
                      </a:r>
                      <a:endParaRPr lang="en-US" sz="8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2.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PESHAWAR EAST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 smtClean="0">
                          <a:effectLst/>
                          <a:latin typeface="Calibri"/>
                        </a:rPr>
                        <a:t>Seismic Nov</a:t>
                      </a: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3.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PESHAWAR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b="1" dirty="0" smtClean="0">
                          <a:effectLst/>
                          <a:latin typeface="Calibri"/>
                        </a:rPr>
                        <a:t>Scouting</a:t>
                      </a:r>
                      <a:r>
                        <a:rPr lang="en-US" sz="1000" b="1" baseline="0" dirty="0" smtClean="0">
                          <a:effectLst/>
                          <a:latin typeface="Calibri"/>
                        </a:rPr>
                        <a:t> in progress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4.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MARWAT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b="1" dirty="0" smtClean="0">
                          <a:effectLst/>
                          <a:latin typeface="Calibri"/>
                        </a:rPr>
                        <a:t>Seismic Oct-2015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smtClean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5.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BANNU WEST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smtClean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6.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LATAMBAR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b="1" dirty="0" smtClean="0">
                          <a:effectLst/>
                          <a:latin typeface="Calibri"/>
                        </a:rPr>
                        <a:t>Seismic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smtClean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7.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WALI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b="1" dirty="0" smtClean="0">
                          <a:effectLst/>
                          <a:latin typeface="+mn-lt"/>
                        </a:rPr>
                        <a:t>Geological</a:t>
                      </a:r>
                      <a:r>
                        <a:rPr lang="en-US" sz="1000" b="1" baseline="0" dirty="0" smtClean="0">
                          <a:effectLst/>
                          <a:latin typeface="+mn-lt"/>
                        </a:rPr>
                        <a:t> Survey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smtClean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8.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effectLst/>
                        </a:rPr>
                        <a:t>ORAKZAI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b="1" dirty="0" smtClean="0">
                          <a:effectLst/>
                          <a:latin typeface="Calibri"/>
                        </a:rPr>
                        <a:t>Geological</a:t>
                      </a:r>
                      <a:r>
                        <a:rPr lang="en-US" sz="1000" b="1" baseline="0" dirty="0" smtClean="0">
                          <a:effectLst/>
                          <a:latin typeface="Calibri"/>
                        </a:rPr>
                        <a:t> Survey</a:t>
                      </a:r>
                      <a:endParaRPr lang="en-US" sz="1000" b="1" dirty="0">
                        <a:effectLst/>
                        <a:latin typeface="Calibri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effectLst/>
                        </a:rPr>
                        <a:t>9.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solidFill>
                            <a:schemeClr val="tx1"/>
                          </a:solidFill>
                          <a:effectLst/>
                        </a:rPr>
                        <a:t>GURGALOT</a:t>
                      </a:r>
                      <a:endParaRPr lang="en-US" sz="8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</a:rPr>
                        <a:t>Drilling 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13" marR="34413" marT="17207" marB="17207"/>
                </a:tc>
              </a:tr>
              <a:tr h="292769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10.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NASHPA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Drilling</a:t>
                      </a:r>
                      <a:endParaRPr lang="en-US" sz="10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Production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11.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KOHAT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Seismic In progress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12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effectLst/>
                        </a:rPr>
                        <a:t>PEZU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Seismic Nov-2015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13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TIRAH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endParaRPr lang="en-US" sz="800" b="1" dirty="0">
                        <a:effectLst/>
                        <a:latin typeface="Calibri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14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BARATAI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Seismic Sept-2015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15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KARAK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Drilling In progress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16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BASKA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17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KARAK NORTH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Scouting in progress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18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BASKA NORTH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 dirty="0">
                          <a:effectLst/>
                        </a:rPr>
                        <a:t>19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ZINDAN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Drilling In progress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kern="1200" dirty="0" smtClean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 smtClean="0">
                        <a:solidFill>
                          <a:srgbClr val="FF0000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20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PAHARPUR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800" b="1" dirty="0" smtClean="0">
                          <a:effectLst/>
                          <a:latin typeface="Calibri"/>
                        </a:rPr>
                        <a:t>Seismic</a:t>
                      </a:r>
                      <a:r>
                        <a:rPr lang="en-US" sz="800" b="1" baseline="0" dirty="0" smtClean="0">
                          <a:effectLst/>
                          <a:latin typeface="Calibri"/>
                        </a:rPr>
                        <a:t> April 2016</a:t>
                      </a:r>
                      <a:endParaRPr lang="en-US" sz="800" b="1" dirty="0">
                        <a:effectLst/>
                        <a:latin typeface="Calibri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000" b="1" kern="1200" dirty="0">
                          <a:solidFill>
                            <a:srgbClr val="FF0000"/>
                          </a:solidFill>
                          <a:effectLst/>
                        </a:rPr>
                        <a:t>√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</a:tr>
              <a:tr h="265060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21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kern="1200">
                          <a:effectLst/>
                        </a:rPr>
                        <a:t>KULACHI</a:t>
                      </a:r>
                      <a:endParaRPr lang="en-US" sz="800" b="1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800" b="1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Seismic</a:t>
                      </a:r>
                      <a:r>
                        <a:rPr lang="en-US" sz="800" b="1" baseline="0" dirty="0" smtClean="0">
                          <a:effectLst/>
                          <a:latin typeface="Calibri"/>
                          <a:ea typeface="Calibri"/>
                          <a:cs typeface="Times New Roman"/>
                        </a:rPr>
                        <a:t> Nov-2015</a:t>
                      </a:r>
                      <a:endParaRPr lang="en-US" sz="800" b="1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4413" marR="34413" marT="17207" marB="17207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en-US" sz="1000" b="1" dirty="0" smtClean="0">
                          <a:solidFill>
                            <a:srgbClr val="FF0000"/>
                          </a:solidFill>
                          <a:effectLst/>
                          <a:latin typeface="Calibri"/>
                        </a:rPr>
                        <a:t>√</a:t>
                      </a:r>
                      <a:endParaRPr lang="en-US" sz="1000" b="1" dirty="0">
                        <a:solidFill>
                          <a:srgbClr val="FF0000"/>
                        </a:solidFill>
                        <a:effectLst/>
                        <a:latin typeface="Calibri"/>
                      </a:endParaRPr>
                    </a:p>
                  </a:txBody>
                  <a:tcPr marL="34413" marR="34413" marT="17207" marB="17207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525472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7149"/>
            <a:ext cx="9144000" cy="75341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rgbClr val="FFFF00"/>
                </a:solidFill>
              </a:rPr>
              <a:t>STATUS OF EXPLORATION &amp; PRODUCTION ACTIVITIES IN KHYBER PAKHTUNKHWA SINCE 2013.</a:t>
            </a:r>
            <a:endParaRPr lang="en-US" sz="2800" b="1" dirty="0">
              <a:solidFill>
                <a:srgbClr val="FFFF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0" y="6569032"/>
            <a:ext cx="9144000" cy="29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/>
              <a:t>KHYBER PAKHTUNKHWA OIL &amp; GAS COMPANY LIMITED (KPOGCL)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0035"/>
            <a:ext cx="743385" cy="73436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75" y="106267"/>
            <a:ext cx="715025" cy="732151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16295715"/>
              </p:ext>
            </p:extLst>
          </p:nvPr>
        </p:nvGraphicFramePr>
        <p:xfrm>
          <a:off x="152400" y="914401"/>
          <a:ext cx="8929257" cy="55952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195540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7149"/>
            <a:ext cx="9144000" cy="75341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STATUS OF EXPLORATION &amp; PRODUCTION ACTIVITIES IN KHYBER PAKHTUNKHWA SINCE 2013</a:t>
            </a:r>
            <a:r>
              <a:rPr lang="en-US" sz="1400" b="1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69032"/>
            <a:ext cx="9144000" cy="29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/>
              <a:t>KHYBER PAKHTUNKHWA OIL &amp; GAS COMPANY LIMITED (KPOGCL)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88968"/>
            <a:ext cx="743385" cy="694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8975" y="107536"/>
            <a:ext cx="715025" cy="732151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53186615"/>
              </p:ext>
            </p:extLst>
          </p:nvPr>
        </p:nvGraphicFramePr>
        <p:xfrm>
          <a:off x="87889" y="914400"/>
          <a:ext cx="8993768" cy="56546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3876541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7149"/>
            <a:ext cx="9144000" cy="75341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FF00"/>
                </a:solidFill>
              </a:rPr>
              <a:t>STATUS OF EXPLORATION &amp; PRODUCTION ACTIVITIES IN KHYBER PAKHTUNKHWA SINCE 2013</a:t>
            </a:r>
            <a:r>
              <a:rPr lang="en-US" sz="2000" b="1" dirty="0">
                <a:solidFill>
                  <a:srgbClr val="FFFF00"/>
                </a:solidFill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69032"/>
            <a:ext cx="9144000" cy="29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/>
              <a:t>KHYBER PAKHTUNKHWA OIL &amp; GAS COMPANY LIMITED (KPOGCL)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0497"/>
            <a:ext cx="743385" cy="694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79766" y="132487"/>
            <a:ext cx="715025" cy="732151"/>
          </a:xfrm>
          <a:prstGeom prst="rect">
            <a:avLst/>
          </a:prstGeom>
        </p:spPr>
      </p:pic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125609" y="1066800"/>
          <a:ext cx="8956048" cy="4953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400833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-57149"/>
            <a:ext cx="9144000" cy="753414"/>
          </a:xfrm>
          <a:prstGeom prst="rect">
            <a:avLst/>
          </a:prstGeom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tx1"/>
                </a:solidFill>
              </a:rPr>
              <a:t>STATUS OF EXPLORATION &amp; PRODUCTION ACTIVITIES IN KHYBER PAKHTUNKHWA SINCE 2013.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6569032"/>
            <a:ext cx="9144000" cy="29460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350" b="1" dirty="0"/>
              <a:t>KHYBER PAKHTUNKHWA OIL &amp; GAS COMPANY LIMITED (KPOGCL)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889" y="2125"/>
            <a:ext cx="743385" cy="6941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66632" y="-57149"/>
            <a:ext cx="715025" cy="732151"/>
          </a:xfrm>
          <a:prstGeom prst="rect">
            <a:avLst/>
          </a:prstGeom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87890" y="1704069"/>
            <a:ext cx="8294112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00050" lvl="1"/>
            <a:endParaRPr lang="en-US" sz="2800" b="1" u="sng" dirty="0" smtClean="0">
              <a:solidFill>
                <a:srgbClr val="C00000"/>
              </a:solidFill>
            </a:endParaRPr>
          </a:p>
          <a:p>
            <a:pPr marL="400050" lvl="1"/>
            <a:endParaRPr lang="en-US" sz="2800" b="1" u="sng" dirty="0">
              <a:solidFill>
                <a:srgbClr val="C00000"/>
              </a:solidFill>
            </a:endParaRPr>
          </a:p>
          <a:p>
            <a:pPr marL="400050" lvl="1"/>
            <a:endParaRPr lang="en-US" sz="2800" b="1" u="sng" dirty="0" smtClean="0">
              <a:solidFill>
                <a:srgbClr val="C00000"/>
              </a:solidFill>
            </a:endParaRPr>
          </a:p>
          <a:p>
            <a:pPr marL="400050" lvl="1"/>
            <a:endParaRPr lang="en-US" sz="2800" b="1" u="sng" dirty="0" smtClean="0">
              <a:solidFill>
                <a:srgbClr val="C00000"/>
              </a:solidFill>
            </a:endParaRPr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87888" y="1066800"/>
          <a:ext cx="8993769" cy="50292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</p:spTree>
    <p:extLst>
      <p:ext uri="{BB962C8B-B14F-4D97-AF65-F5344CB8AC3E}">
        <p14:creationId xmlns:p14="http://schemas.microsoft.com/office/powerpoint/2010/main" val="942755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3455</TotalTime>
  <Words>583</Words>
  <Application>Microsoft Office PowerPoint</Application>
  <PresentationFormat>On-screen Show (4:3)</PresentationFormat>
  <Paragraphs>178</Paragraphs>
  <Slides>16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Palatino Linotype</vt:lpstr>
      <vt:lpstr>Times New Roman</vt:lpstr>
      <vt:lpstr>Wingdings</vt:lpstr>
      <vt:lpstr>Office Theme</vt:lpstr>
      <vt:lpstr>PowerPoint Presentation</vt:lpstr>
      <vt:lpstr>PAKISTAN ENERGY SECURITY</vt:lpstr>
      <vt:lpstr>PowerPoint Presentation</vt:lpstr>
      <vt:lpstr>Recoverable Potential of KP</vt:lpstr>
      <vt:lpstr>KPK Exploration Blocks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Crude Oil Production &amp; Use (Pakistan Energy Year Book 2014)</vt:lpstr>
      <vt:lpstr>Natural Gas Production (Pakistan Energy Year Book 2014)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1</dc:creator>
  <cp:lastModifiedBy>Razi</cp:lastModifiedBy>
  <cp:revision>229</cp:revision>
  <dcterms:created xsi:type="dcterms:W3CDTF">2014-11-02T20:06:21Z</dcterms:created>
  <dcterms:modified xsi:type="dcterms:W3CDTF">2015-10-14T09:45:34Z</dcterms:modified>
</cp:coreProperties>
</file>